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38"/>
  </p:notesMasterIdLst>
  <p:handoutMasterIdLst>
    <p:handoutMasterId r:id="rId39"/>
  </p:handoutMasterIdLst>
  <p:sldIdLst>
    <p:sldId id="270" r:id="rId5"/>
    <p:sldId id="310" r:id="rId6"/>
    <p:sldId id="311" r:id="rId7"/>
    <p:sldId id="317" r:id="rId8"/>
    <p:sldId id="318" r:id="rId9"/>
    <p:sldId id="276" r:id="rId10"/>
    <p:sldId id="323" r:id="rId11"/>
    <p:sldId id="277" r:id="rId12"/>
    <p:sldId id="278" r:id="rId13"/>
    <p:sldId id="312" r:id="rId14"/>
    <p:sldId id="279" r:id="rId15"/>
    <p:sldId id="280" r:id="rId16"/>
    <p:sldId id="281" r:id="rId17"/>
    <p:sldId id="282" r:id="rId18"/>
    <p:sldId id="314" r:id="rId19"/>
    <p:sldId id="315" r:id="rId20"/>
    <p:sldId id="316" r:id="rId21"/>
    <p:sldId id="283" r:id="rId22"/>
    <p:sldId id="320" r:id="rId23"/>
    <p:sldId id="319" r:id="rId24"/>
    <p:sldId id="284" r:id="rId25"/>
    <p:sldId id="294" r:id="rId26"/>
    <p:sldId id="295" r:id="rId27"/>
    <p:sldId id="297" r:id="rId28"/>
    <p:sldId id="298" r:id="rId29"/>
    <p:sldId id="299" r:id="rId30"/>
    <p:sldId id="300" r:id="rId31"/>
    <p:sldId id="301" r:id="rId32"/>
    <p:sldId id="321" r:id="rId33"/>
    <p:sldId id="322" r:id="rId34"/>
    <p:sldId id="302" r:id="rId35"/>
    <p:sldId id="303" r:id="rId36"/>
    <p:sldId id="309" r:id="rId3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B9282C"/>
    <a:srgbClr val="A03033"/>
    <a:srgbClr val="AD0C64"/>
    <a:srgbClr val="5B8F34"/>
    <a:srgbClr val="256BA8"/>
    <a:srgbClr val="929F2A"/>
    <a:srgbClr val="8D9510"/>
    <a:srgbClr val="9CA61D"/>
    <a:srgbClr val="0A52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506" y="-96"/>
      </p:cViewPr>
      <p:guideLst>
        <p:guide orient="horz" pos="2160"/>
        <p:guide pos="54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4" charset="0"/>
              </a:defRPr>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4" charset="0"/>
              </a:defRPr>
            </a:lvl1pPr>
          </a:lstStyle>
          <a:p>
            <a:fld id="{57C9F6C1-53BA-4BBB-97B4-B6244B5CD8B8}" type="datetime1">
              <a:rPr lang="en-US"/>
              <a:pPr/>
              <a:t>1/27/2016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4" charset="0"/>
              </a:defRPr>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4" charset="0"/>
              </a:defRPr>
            </a:lvl1pPr>
          </a:lstStyle>
          <a:p>
            <a:fld id="{D978487A-58C4-48C3-A38B-F2E104474A4E}" type="slidenum">
              <a:rPr lang="en-US"/>
              <a:pPr/>
              <a:t>‹#›</a:t>
            </a:fld>
            <a:endParaRPr lang="en-US"/>
          </a:p>
        </p:txBody>
      </p:sp>
    </p:spTree>
    <p:extLst>
      <p:ext uri="{BB962C8B-B14F-4D97-AF65-F5344CB8AC3E}">
        <p14:creationId xmlns:p14="http://schemas.microsoft.com/office/powerpoint/2010/main" val="42353093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4" charset="0"/>
              </a:defRPr>
            </a:lvl1pPr>
          </a:lstStyle>
          <a:p>
            <a:fld id="{810991C2-7CC6-4B45-BA6D-F6DE92D001D0}" type="datetime1">
              <a:rPr lang="en-US"/>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4" charset="0"/>
              </a:defRPr>
            </a:lvl1pPr>
          </a:lstStyle>
          <a:p>
            <a:fld id="{829599AC-CD18-4F14-B469-B034D02387DF}" type="slidenum">
              <a:rPr lang="en-US"/>
              <a:pPr/>
              <a:t>‹#›</a:t>
            </a:fld>
            <a:endParaRPr lang="en-US"/>
          </a:p>
        </p:txBody>
      </p:sp>
    </p:spTree>
    <p:extLst>
      <p:ext uri="{BB962C8B-B14F-4D97-AF65-F5344CB8AC3E}">
        <p14:creationId xmlns:p14="http://schemas.microsoft.com/office/powerpoint/2010/main" val="224567222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Geneva" charset="-128"/>
        <a:cs typeface="Geneva" charset="0"/>
      </a:defRPr>
    </a:lvl3pPr>
    <a:lvl4pPr marL="1371600" algn="l" defTabSz="457200" rtl="0" eaLnBrk="0" fontAlgn="base" hangingPunct="0">
      <a:spcBef>
        <a:spcPct val="30000"/>
      </a:spcBef>
      <a:spcAft>
        <a:spcPct val="0"/>
      </a:spcAft>
      <a:defRPr sz="1200" kern="1200">
        <a:solidFill>
          <a:schemeClr val="tx1"/>
        </a:solidFill>
        <a:latin typeface="+mn-lt"/>
        <a:ea typeface="Geneva" charset="-128"/>
        <a:cs typeface="Geneva" charset="0"/>
      </a:defRPr>
    </a:lvl4pPr>
    <a:lvl5pPr marL="1828800" algn="l" defTabSz="457200" rtl="0" eaLnBrk="0" fontAlgn="base" hangingPunct="0">
      <a:spcBef>
        <a:spcPct val="30000"/>
      </a:spcBef>
      <a:spcAft>
        <a:spcPct val="0"/>
      </a:spcAft>
      <a:defRPr sz="1200" kern="1200">
        <a:solidFill>
          <a:schemeClr val="tx1"/>
        </a:solidFill>
        <a:latin typeface="+mn-lt"/>
        <a:ea typeface="Geneva" charset="-128"/>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14989">
              <a:defRPr>
                <a:solidFill>
                  <a:schemeClr val="tx1"/>
                </a:solidFill>
                <a:latin typeface="Times New Roman" pitchFamily="18" charset="0"/>
              </a:defRPr>
            </a:lvl1pPr>
            <a:lvl2pPr marL="725788" indent="-279149" defTabSz="914989">
              <a:defRPr>
                <a:solidFill>
                  <a:schemeClr val="tx1"/>
                </a:solidFill>
                <a:latin typeface="Times New Roman" pitchFamily="18" charset="0"/>
              </a:defRPr>
            </a:lvl2pPr>
            <a:lvl3pPr marL="1116597" indent="-223319" defTabSz="914989">
              <a:defRPr>
                <a:solidFill>
                  <a:schemeClr val="tx1"/>
                </a:solidFill>
                <a:latin typeface="Times New Roman" pitchFamily="18" charset="0"/>
              </a:defRPr>
            </a:lvl3pPr>
            <a:lvl4pPr marL="1563235" indent="-223319" defTabSz="914989">
              <a:defRPr>
                <a:solidFill>
                  <a:schemeClr val="tx1"/>
                </a:solidFill>
                <a:latin typeface="Times New Roman" pitchFamily="18" charset="0"/>
              </a:defRPr>
            </a:lvl4pPr>
            <a:lvl5pPr marL="2009874" indent="-223319" defTabSz="914989">
              <a:defRPr>
                <a:solidFill>
                  <a:schemeClr val="tx1"/>
                </a:solidFill>
                <a:latin typeface="Times New Roman" pitchFamily="18" charset="0"/>
              </a:defRPr>
            </a:lvl5pPr>
            <a:lvl6pPr marL="2456513" indent="-223319" defTabSz="914989" eaLnBrk="0" fontAlgn="base" hangingPunct="0">
              <a:spcBef>
                <a:spcPct val="0"/>
              </a:spcBef>
              <a:spcAft>
                <a:spcPct val="0"/>
              </a:spcAft>
              <a:defRPr>
                <a:solidFill>
                  <a:schemeClr val="tx1"/>
                </a:solidFill>
                <a:latin typeface="Times New Roman" pitchFamily="18" charset="0"/>
              </a:defRPr>
            </a:lvl6pPr>
            <a:lvl7pPr marL="2903151" indent="-223319" defTabSz="914989" eaLnBrk="0" fontAlgn="base" hangingPunct="0">
              <a:spcBef>
                <a:spcPct val="0"/>
              </a:spcBef>
              <a:spcAft>
                <a:spcPct val="0"/>
              </a:spcAft>
              <a:defRPr>
                <a:solidFill>
                  <a:schemeClr val="tx1"/>
                </a:solidFill>
                <a:latin typeface="Times New Roman" pitchFamily="18" charset="0"/>
              </a:defRPr>
            </a:lvl7pPr>
            <a:lvl8pPr marL="3349790" indent="-223319" defTabSz="914989" eaLnBrk="0" fontAlgn="base" hangingPunct="0">
              <a:spcBef>
                <a:spcPct val="0"/>
              </a:spcBef>
              <a:spcAft>
                <a:spcPct val="0"/>
              </a:spcAft>
              <a:defRPr>
                <a:solidFill>
                  <a:schemeClr val="tx1"/>
                </a:solidFill>
                <a:latin typeface="Times New Roman" pitchFamily="18" charset="0"/>
              </a:defRPr>
            </a:lvl8pPr>
            <a:lvl9pPr marL="3796429" indent="-223319" defTabSz="914989" eaLnBrk="0" fontAlgn="base" hangingPunct="0">
              <a:spcBef>
                <a:spcPct val="0"/>
              </a:spcBef>
              <a:spcAft>
                <a:spcPct val="0"/>
              </a:spcAft>
              <a:defRPr>
                <a:solidFill>
                  <a:schemeClr val="tx1"/>
                </a:solidFill>
                <a:latin typeface="Times New Roman" pitchFamily="18" charset="0"/>
              </a:defRPr>
            </a:lvl9pPr>
          </a:lstStyle>
          <a:p>
            <a:fld id="{E88EDED5-A198-4A3B-9011-AFF9D2B5A903}" type="slidenum">
              <a:rPr lang="en-US" smtClean="0"/>
              <a:pPr/>
              <a:t>1</a:t>
            </a:fld>
            <a:endParaRPr lang="en-US" dirty="0" smtClean="0"/>
          </a:p>
        </p:txBody>
      </p:sp>
      <p:sp>
        <p:nvSpPr>
          <p:cNvPr id="45059" name="Rectangle 2"/>
          <p:cNvSpPr>
            <a:spLocks noGrp="1" noRot="1" noChangeAspect="1" noChangeArrowheads="1" noTextEdit="1"/>
          </p:cNvSpPr>
          <p:nvPr>
            <p:ph type="sldImg"/>
          </p:nvPr>
        </p:nvSpPr>
        <p:spPr>
          <a:xfrm>
            <a:off x="1144588" y="685800"/>
            <a:ext cx="4570412" cy="3429000"/>
          </a:xfrm>
          <a:ln/>
        </p:spPr>
      </p:sp>
      <p:sp>
        <p:nvSpPr>
          <p:cNvPr id="45060" name="Rectangle 3"/>
          <p:cNvSpPr>
            <a:spLocks noGrp="1" noChangeArrowheads="1"/>
          </p:cNvSpPr>
          <p:nvPr>
            <p:ph type="body" idx="1"/>
          </p:nvPr>
        </p:nvSpPr>
        <p:spPr>
          <a:noFill/>
        </p:spPr>
        <p:txBody>
          <a:bodyPr/>
          <a:lstStyle/>
          <a:p>
            <a:pPr eaLnBrk="1" hangingPunct="1"/>
            <a:endParaRPr lang="en-US" b="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10</a:t>
            </a:fld>
            <a:endParaRPr lang="en-US"/>
          </a:p>
        </p:txBody>
      </p:sp>
    </p:spTree>
    <p:extLst>
      <p:ext uri="{BB962C8B-B14F-4D97-AF65-F5344CB8AC3E}">
        <p14:creationId xmlns:p14="http://schemas.microsoft.com/office/powerpoint/2010/main" val="394789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11</a:t>
            </a:fld>
            <a:endParaRPr lang="en-US"/>
          </a:p>
        </p:txBody>
      </p:sp>
    </p:spTree>
    <p:extLst>
      <p:ext uri="{BB962C8B-B14F-4D97-AF65-F5344CB8AC3E}">
        <p14:creationId xmlns:p14="http://schemas.microsoft.com/office/powerpoint/2010/main" val="2985873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12</a:t>
            </a:fld>
            <a:endParaRPr lang="en-US"/>
          </a:p>
        </p:txBody>
      </p:sp>
    </p:spTree>
    <p:extLst>
      <p:ext uri="{BB962C8B-B14F-4D97-AF65-F5344CB8AC3E}">
        <p14:creationId xmlns:p14="http://schemas.microsoft.com/office/powerpoint/2010/main" val="3721610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13</a:t>
            </a:fld>
            <a:endParaRPr lang="en-US"/>
          </a:p>
        </p:txBody>
      </p:sp>
    </p:spTree>
    <p:extLst>
      <p:ext uri="{BB962C8B-B14F-4D97-AF65-F5344CB8AC3E}">
        <p14:creationId xmlns:p14="http://schemas.microsoft.com/office/powerpoint/2010/main" val="2516917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14</a:t>
            </a:fld>
            <a:endParaRPr lang="en-US"/>
          </a:p>
        </p:txBody>
      </p:sp>
    </p:spTree>
    <p:extLst>
      <p:ext uri="{BB962C8B-B14F-4D97-AF65-F5344CB8AC3E}">
        <p14:creationId xmlns:p14="http://schemas.microsoft.com/office/powerpoint/2010/main" val="1746054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7F0286-3A2D-4033-96BA-5800D3B876FD}" type="slidenum">
              <a:rPr lang="en-US"/>
              <a:pPr/>
              <a:t>15</a:t>
            </a:fld>
            <a:endParaRPr lang="en-US"/>
          </a:p>
        </p:txBody>
      </p:sp>
      <p:sp>
        <p:nvSpPr>
          <p:cNvPr id="41986" name="Rectangle 2"/>
          <p:cNvSpPr>
            <a:spLocks noGrp="1" noRot="1" noChangeAspect="1" noChangeArrowheads="1" noTextEdit="1"/>
          </p:cNvSpPr>
          <p:nvPr>
            <p:ph type="sldImg"/>
          </p:nvPr>
        </p:nvSpPr>
        <p:spPr>
          <a:xfrm>
            <a:off x="1147763" y="685800"/>
            <a:ext cx="4572000" cy="3429000"/>
          </a:xfrm>
          <a:ln/>
        </p:spPr>
      </p:sp>
      <p:sp>
        <p:nvSpPr>
          <p:cNvPr id="41987" name="Rectangle 3"/>
          <p:cNvSpPr>
            <a:spLocks noGrp="1" noChangeArrowheads="1"/>
          </p:cNvSpPr>
          <p:nvPr>
            <p:ph type="body" idx="1"/>
          </p:nvPr>
        </p:nvSpPr>
        <p:spPr>
          <a:xfrm>
            <a:off x="914400" y="4341813"/>
            <a:ext cx="5029200" cy="4116387"/>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F5A07-FF08-47C8-80FF-85AED6CC49BD}" type="slidenum">
              <a:rPr lang="en-US"/>
              <a:pPr/>
              <a:t>16</a:t>
            </a:fld>
            <a:endParaRPr lang="en-US"/>
          </a:p>
        </p:txBody>
      </p:sp>
      <p:sp>
        <p:nvSpPr>
          <p:cNvPr id="44034" name="Rectangle 2"/>
          <p:cNvSpPr>
            <a:spLocks noGrp="1" noRot="1" noChangeAspect="1" noChangeArrowheads="1" noTextEdit="1"/>
          </p:cNvSpPr>
          <p:nvPr>
            <p:ph type="sldImg"/>
          </p:nvPr>
        </p:nvSpPr>
        <p:spPr>
          <a:xfrm>
            <a:off x="1147763" y="685800"/>
            <a:ext cx="4572000" cy="3429000"/>
          </a:xfrm>
          <a:ln/>
        </p:spPr>
      </p:sp>
      <p:sp>
        <p:nvSpPr>
          <p:cNvPr id="44035" name="Rectangle 3"/>
          <p:cNvSpPr>
            <a:spLocks noGrp="1" noChangeArrowheads="1"/>
          </p:cNvSpPr>
          <p:nvPr>
            <p:ph type="body" idx="1"/>
          </p:nvPr>
        </p:nvSpPr>
        <p:spPr>
          <a:xfrm>
            <a:off x="914400" y="4341813"/>
            <a:ext cx="5029200" cy="4116387"/>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5E848C-818A-46E3-BCE3-A75DCB8CD8FD}" type="slidenum">
              <a:rPr lang="en-US"/>
              <a:pPr/>
              <a:t>17</a:t>
            </a:fld>
            <a:endParaRPr lang="en-US"/>
          </a:p>
        </p:txBody>
      </p:sp>
      <p:sp>
        <p:nvSpPr>
          <p:cNvPr id="46082" name="Rectangle 2"/>
          <p:cNvSpPr>
            <a:spLocks noGrp="1" noRot="1" noChangeAspect="1" noChangeArrowheads="1" noTextEdit="1"/>
          </p:cNvSpPr>
          <p:nvPr>
            <p:ph type="sldImg"/>
          </p:nvPr>
        </p:nvSpPr>
        <p:spPr>
          <a:xfrm>
            <a:off x="1147763" y="685800"/>
            <a:ext cx="4572000" cy="3429000"/>
          </a:xfrm>
          <a:ln/>
        </p:spPr>
      </p:sp>
      <p:sp>
        <p:nvSpPr>
          <p:cNvPr id="46083" name="Rectangle 3"/>
          <p:cNvSpPr>
            <a:spLocks noGrp="1" noChangeArrowheads="1"/>
          </p:cNvSpPr>
          <p:nvPr>
            <p:ph type="body" idx="1"/>
          </p:nvPr>
        </p:nvSpPr>
        <p:spPr>
          <a:xfrm>
            <a:off x="914400" y="4341813"/>
            <a:ext cx="5029200" cy="4116387"/>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18</a:t>
            </a:fld>
            <a:endParaRPr lang="en-US"/>
          </a:p>
        </p:txBody>
      </p:sp>
    </p:spTree>
    <p:extLst>
      <p:ext uri="{BB962C8B-B14F-4D97-AF65-F5344CB8AC3E}">
        <p14:creationId xmlns:p14="http://schemas.microsoft.com/office/powerpoint/2010/main" val="1511337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19</a:t>
            </a:fld>
            <a:endParaRPr lang="en-US"/>
          </a:p>
        </p:txBody>
      </p:sp>
    </p:spTree>
    <p:extLst>
      <p:ext uri="{BB962C8B-B14F-4D97-AF65-F5344CB8AC3E}">
        <p14:creationId xmlns:p14="http://schemas.microsoft.com/office/powerpoint/2010/main" val="3496400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957457-0D67-4EE2-ACFF-E101EBD93D22}" type="slidenum">
              <a:rPr lang="en-US"/>
              <a:pPr/>
              <a:t>2</a:t>
            </a:fld>
            <a:endParaRPr lang="en-US" dirty="0"/>
          </a:p>
        </p:txBody>
      </p:sp>
      <p:sp>
        <p:nvSpPr>
          <p:cNvPr id="80898" name="Rectangle 2"/>
          <p:cNvSpPr>
            <a:spLocks noGrp="1" noRot="1" noChangeAspect="1" noChangeArrowheads="1" noTextEdit="1"/>
          </p:cNvSpPr>
          <p:nvPr>
            <p:ph type="sldImg"/>
          </p:nvPr>
        </p:nvSpPr>
        <p:spPr>
          <a:xfrm>
            <a:off x="1146175" y="685800"/>
            <a:ext cx="4572000" cy="3429000"/>
          </a:xfrm>
          <a:ln/>
        </p:spPr>
      </p:sp>
      <p:sp>
        <p:nvSpPr>
          <p:cNvPr id="80899" name="Rectangle 3"/>
          <p:cNvSpPr>
            <a:spLocks noGrp="1" noChangeArrowheads="1"/>
          </p:cNvSpPr>
          <p:nvPr>
            <p:ph type="body" idx="1"/>
          </p:nvPr>
        </p:nvSpPr>
        <p:spPr>
          <a:xfrm>
            <a:off x="914400" y="4343400"/>
            <a:ext cx="5029200" cy="4114800"/>
          </a:xfrm>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20</a:t>
            </a:fld>
            <a:endParaRPr lang="en-US"/>
          </a:p>
        </p:txBody>
      </p:sp>
    </p:spTree>
    <p:extLst>
      <p:ext uri="{BB962C8B-B14F-4D97-AF65-F5344CB8AC3E}">
        <p14:creationId xmlns:p14="http://schemas.microsoft.com/office/powerpoint/2010/main" val="523893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21</a:t>
            </a:fld>
            <a:endParaRPr lang="en-US"/>
          </a:p>
        </p:txBody>
      </p:sp>
    </p:spTree>
    <p:extLst>
      <p:ext uri="{BB962C8B-B14F-4D97-AF65-F5344CB8AC3E}">
        <p14:creationId xmlns:p14="http://schemas.microsoft.com/office/powerpoint/2010/main" val="3357030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22</a:t>
            </a:fld>
            <a:endParaRPr lang="en-US"/>
          </a:p>
        </p:txBody>
      </p:sp>
    </p:spTree>
    <p:extLst>
      <p:ext uri="{BB962C8B-B14F-4D97-AF65-F5344CB8AC3E}">
        <p14:creationId xmlns:p14="http://schemas.microsoft.com/office/powerpoint/2010/main" val="31472789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23</a:t>
            </a:fld>
            <a:endParaRPr lang="en-US"/>
          </a:p>
        </p:txBody>
      </p:sp>
    </p:spTree>
    <p:extLst>
      <p:ext uri="{BB962C8B-B14F-4D97-AF65-F5344CB8AC3E}">
        <p14:creationId xmlns:p14="http://schemas.microsoft.com/office/powerpoint/2010/main" val="36522097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24</a:t>
            </a:fld>
            <a:endParaRPr lang="en-US"/>
          </a:p>
        </p:txBody>
      </p:sp>
    </p:spTree>
    <p:extLst>
      <p:ext uri="{BB962C8B-B14F-4D97-AF65-F5344CB8AC3E}">
        <p14:creationId xmlns:p14="http://schemas.microsoft.com/office/powerpoint/2010/main" val="1117076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25</a:t>
            </a:fld>
            <a:endParaRPr lang="en-US"/>
          </a:p>
        </p:txBody>
      </p:sp>
    </p:spTree>
    <p:extLst>
      <p:ext uri="{BB962C8B-B14F-4D97-AF65-F5344CB8AC3E}">
        <p14:creationId xmlns:p14="http://schemas.microsoft.com/office/powerpoint/2010/main" val="23038823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26</a:t>
            </a:fld>
            <a:endParaRPr lang="en-US"/>
          </a:p>
        </p:txBody>
      </p:sp>
    </p:spTree>
    <p:extLst>
      <p:ext uri="{BB962C8B-B14F-4D97-AF65-F5344CB8AC3E}">
        <p14:creationId xmlns:p14="http://schemas.microsoft.com/office/powerpoint/2010/main" val="3034311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27</a:t>
            </a:fld>
            <a:endParaRPr lang="en-US"/>
          </a:p>
        </p:txBody>
      </p:sp>
    </p:spTree>
    <p:extLst>
      <p:ext uri="{BB962C8B-B14F-4D97-AF65-F5344CB8AC3E}">
        <p14:creationId xmlns:p14="http://schemas.microsoft.com/office/powerpoint/2010/main" val="3405824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28</a:t>
            </a:fld>
            <a:endParaRPr lang="en-US"/>
          </a:p>
        </p:txBody>
      </p:sp>
    </p:spTree>
    <p:extLst>
      <p:ext uri="{BB962C8B-B14F-4D97-AF65-F5344CB8AC3E}">
        <p14:creationId xmlns:p14="http://schemas.microsoft.com/office/powerpoint/2010/main" val="32056115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29</a:t>
            </a:fld>
            <a:endParaRPr lang="en-US"/>
          </a:p>
        </p:txBody>
      </p:sp>
    </p:spTree>
    <p:extLst>
      <p:ext uri="{BB962C8B-B14F-4D97-AF65-F5344CB8AC3E}">
        <p14:creationId xmlns:p14="http://schemas.microsoft.com/office/powerpoint/2010/main" val="728388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3</a:t>
            </a:fld>
            <a:endParaRPr lang="en-US"/>
          </a:p>
        </p:txBody>
      </p:sp>
    </p:spTree>
    <p:extLst>
      <p:ext uri="{BB962C8B-B14F-4D97-AF65-F5344CB8AC3E}">
        <p14:creationId xmlns:p14="http://schemas.microsoft.com/office/powerpoint/2010/main" val="30308398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30</a:t>
            </a:fld>
            <a:endParaRPr lang="en-US"/>
          </a:p>
        </p:txBody>
      </p:sp>
    </p:spTree>
    <p:extLst>
      <p:ext uri="{BB962C8B-B14F-4D97-AF65-F5344CB8AC3E}">
        <p14:creationId xmlns:p14="http://schemas.microsoft.com/office/powerpoint/2010/main" val="22399184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31</a:t>
            </a:fld>
            <a:endParaRPr lang="en-US"/>
          </a:p>
        </p:txBody>
      </p:sp>
    </p:spTree>
    <p:extLst>
      <p:ext uri="{BB962C8B-B14F-4D97-AF65-F5344CB8AC3E}">
        <p14:creationId xmlns:p14="http://schemas.microsoft.com/office/powerpoint/2010/main" val="32322299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32</a:t>
            </a:fld>
            <a:endParaRPr lang="en-US"/>
          </a:p>
        </p:txBody>
      </p:sp>
    </p:spTree>
    <p:extLst>
      <p:ext uri="{BB962C8B-B14F-4D97-AF65-F5344CB8AC3E}">
        <p14:creationId xmlns:p14="http://schemas.microsoft.com/office/powerpoint/2010/main" val="3912836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14989">
              <a:defRPr>
                <a:solidFill>
                  <a:schemeClr val="tx1"/>
                </a:solidFill>
                <a:latin typeface="Times New Roman" pitchFamily="18" charset="0"/>
              </a:defRPr>
            </a:lvl1pPr>
            <a:lvl2pPr marL="725788" indent="-279149" defTabSz="914989">
              <a:defRPr>
                <a:solidFill>
                  <a:schemeClr val="tx1"/>
                </a:solidFill>
                <a:latin typeface="Times New Roman" pitchFamily="18" charset="0"/>
              </a:defRPr>
            </a:lvl2pPr>
            <a:lvl3pPr marL="1116597" indent="-223319" defTabSz="914989">
              <a:defRPr>
                <a:solidFill>
                  <a:schemeClr val="tx1"/>
                </a:solidFill>
                <a:latin typeface="Times New Roman" pitchFamily="18" charset="0"/>
              </a:defRPr>
            </a:lvl3pPr>
            <a:lvl4pPr marL="1563235" indent="-223319" defTabSz="914989">
              <a:defRPr>
                <a:solidFill>
                  <a:schemeClr val="tx1"/>
                </a:solidFill>
                <a:latin typeface="Times New Roman" pitchFamily="18" charset="0"/>
              </a:defRPr>
            </a:lvl4pPr>
            <a:lvl5pPr marL="2009874" indent="-223319" defTabSz="914989">
              <a:defRPr>
                <a:solidFill>
                  <a:schemeClr val="tx1"/>
                </a:solidFill>
                <a:latin typeface="Times New Roman" pitchFamily="18" charset="0"/>
              </a:defRPr>
            </a:lvl5pPr>
            <a:lvl6pPr marL="2456513" indent="-223319" defTabSz="914989" eaLnBrk="0" fontAlgn="base" hangingPunct="0">
              <a:spcBef>
                <a:spcPct val="0"/>
              </a:spcBef>
              <a:spcAft>
                <a:spcPct val="0"/>
              </a:spcAft>
              <a:defRPr>
                <a:solidFill>
                  <a:schemeClr val="tx1"/>
                </a:solidFill>
                <a:latin typeface="Times New Roman" pitchFamily="18" charset="0"/>
              </a:defRPr>
            </a:lvl6pPr>
            <a:lvl7pPr marL="2903151" indent="-223319" defTabSz="914989" eaLnBrk="0" fontAlgn="base" hangingPunct="0">
              <a:spcBef>
                <a:spcPct val="0"/>
              </a:spcBef>
              <a:spcAft>
                <a:spcPct val="0"/>
              </a:spcAft>
              <a:defRPr>
                <a:solidFill>
                  <a:schemeClr val="tx1"/>
                </a:solidFill>
                <a:latin typeface="Times New Roman" pitchFamily="18" charset="0"/>
              </a:defRPr>
            </a:lvl7pPr>
            <a:lvl8pPr marL="3349790" indent="-223319" defTabSz="914989" eaLnBrk="0" fontAlgn="base" hangingPunct="0">
              <a:spcBef>
                <a:spcPct val="0"/>
              </a:spcBef>
              <a:spcAft>
                <a:spcPct val="0"/>
              </a:spcAft>
              <a:defRPr>
                <a:solidFill>
                  <a:schemeClr val="tx1"/>
                </a:solidFill>
                <a:latin typeface="Times New Roman" pitchFamily="18" charset="0"/>
              </a:defRPr>
            </a:lvl8pPr>
            <a:lvl9pPr marL="3796429" indent="-223319" defTabSz="914989" eaLnBrk="0" fontAlgn="base" hangingPunct="0">
              <a:spcBef>
                <a:spcPct val="0"/>
              </a:spcBef>
              <a:spcAft>
                <a:spcPct val="0"/>
              </a:spcAft>
              <a:defRPr>
                <a:solidFill>
                  <a:schemeClr val="tx1"/>
                </a:solidFill>
                <a:latin typeface="Times New Roman" pitchFamily="18" charset="0"/>
              </a:defRPr>
            </a:lvl9pPr>
          </a:lstStyle>
          <a:p>
            <a:fld id="{32CCF544-63B7-41A6-857F-E919A1E68732}" type="slidenum">
              <a:rPr lang="en-US" smtClean="0"/>
              <a:pPr/>
              <a:t>33</a:t>
            </a:fld>
            <a:endParaRPr lang="en-US" smtClean="0"/>
          </a:p>
        </p:txBody>
      </p:sp>
      <p:sp>
        <p:nvSpPr>
          <p:cNvPr id="52227" name="Rectangle 2"/>
          <p:cNvSpPr>
            <a:spLocks noGrp="1" noRot="1" noChangeAspect="1" noChangeArrowheads="1" noTextEdit="1"/>
          </p:cNvSpPr>
          <p:nvPr>
            <p:ph type="sldImg"/>
          </p:nvPr>
        </p:nvSpPr>
        <p:spPr>
          <a:xfrm>
            <a:off x="1146175" y="684213"/>
            <a:ext cx="4573588" cy="3430587"/>
          </a:xfrm>
          <a:ln/>
        </p:spPr>
      </p:sp>
      <p:sp>
        <p:nvSpPr>
          <p:cNvPr id="52228" name="Rectangle 3"/>
          <p:cNvSpPr>
            <a:spLocks noGrp="1" noChangeArrowheads="1"/>
          </p:cNvSpPr>
          <p:nvPr>
            <p:ph type="body" idx="1"/>
          </p:nvPr>
        </p:nvSpPr>
        <p:spPr>
          <a:xfrm>
            <a:off x="914710" y="4342895"/>
            <a:ext cx="5028580" cy="4116120"/>
          </a:xfrm>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4</a:t>
            </a:fld>
            <a:endParaRPr lang="en-US"/>
          </a:p>
        </p:txBody>
      </p:sp>
    </p:spTree>
    <p:extLst>
      <p:ext uri="{BB962C8B-B14F-4D97-AF65-F5344CB8AC3E}">
        <p14:creationId xmlns:p14="http://schemas.microsoft.com/office/powerpoint/2010/main" val="954577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xfrm>
            <a:off x="1144588" y="685800"/>
            <a:ext cx="4570412" cy="3429000"/>
          </a:xfrm>
          <a:noFill/>
        </p:spPr>
      </p:sp>
      <p:sp>
        <p:nvSpPr>
          <p:cNvPr id="113667" name="Notes Placeholder 2"/>
          <p:cNvSpPr>
            <a:spLocks noGrp="1"/>
          </p:cNvSpPr>
          <p:nvPr>
            <p:ph type="body" idx="1"/>
          </p:nvPr>
        </p:nvSpPr>
        <p:spPr>
          <a:noFill/>
        </p:spPr>
        <p:txBody>
          <a:bodyPr/>
          <a:lstStyle/>
          <a:p>
            <a:endParaRPr lang="en-US" altLang="en-US" dirty="0" smtClean="0"/>
          </a:p>
        </p:txBody>
      </p:sp>
      <p:sp>
        <p:nvSpPr>
          <p:cNvPr id="113668" name="Slide Number Placeholder 3"/>
          <p:cNvSpPr>
            <a:spLocks noGrp="1"/>
          </p:cNvSpPr>
          <p:nvPr>
            <p:ph type="sldNum" sz="quarter" idx="5"/>
          </p:nvPr>
        </p:nvSpPr>
        <p:spPr>
          <a:noFill/>
        </p:spPr>
        <p:txBody>
          <a:bodyPr/>
          <a:lstStyle>
            <a:lvl1pPr defTabSz="914989">
              <a:defRPr>
                <a:solidFill>
                  <a:schemeClr val="tx1"/>
                </a:solidFill>
                <a:latin typeface="Tahoma" pitchFamily="34" charset="0"/>
              </a:defRPr>
            </a:lvl1pPr>
            <a:lvl2pPr marL="725788" indent="-279149" defTabSz="914989">
              <a:defRPr>
                <a:solidFill>
                  <a:schemeClr val="tx1"/>
                </a:solidFill>
                <a:latin typeface="Tahoma" pitchFamily="34" charset="0"/>
              </a:defRPr>
            </a:lvl2pPr>
            <a:lvl3pPr marL="1116597" indent="-223319" defTabSz="914989">
              <a:defRPr>
                <a:solidFill>
                  <a:schemeClr val="tx1"/>
                </a:solidFill>
                <a:latin typeface="Tahoma" pitchFamily="34" charset="0"/>
              </a:defRPr>
            </a:lvl3pPr>
            <a:lvl4pPr marL="1563235" indent="-223319" defTabSz="914989">
              <a:defRPr>
                <a:solidFill>
                  <a:schemeClr val="tx1"/>
                </a:solidFill>
                <a:latin typeface="Tahoma" pitchFamily="34" charset="0"/>
              </a:defRPr>
            </a:lvl4pPr>
            <a:lvl5pPr marL="2009874" indent="-223319" defTabSz="914989">
              <a:defRPr>
                <a:solidFill>
                  <a:schemeClr val="tx1"/>
                </a:solidFill>
                <a:latin typeface="Tahoma" pitchFamily="34" charset="0"/>
              </a:defRPr>
            </a:lvl5pPr>
            <a:lvl6pPr marL="2456513" indent="-223319" defTabSz="914989" eaLnBrk="0" fontAlgn="base" hangingPunct="0">
              <a:spcBef>
                <a:spcPct val="0"/>
              </a:spcBef>
              <a:spcAft>
                <a:spcPct val="0"/>
              </a:spcAft>
              <a:defRPr>
                <a:solidFill>
                  <a:schemeClr val="tx1"/>
                </a:solidFill>
                <a:latin typeface="Tahoma" pitchFamily="34" charset="0"/>
              </a:defRPr>
            </a:lvl6pPr>
            <a:lvl7pPr marL="2903151" indent="-223319" defTabSz="914989" eaLnBrk="0" fontAlgn="base" hangingPunct="0">
              <a:spcBef>
                <a:spcPct val="0"/>
              </a:spcBef>
              <a:spcAft>
                <a:spcPct val="0"/>
              </a:spcAft>
              <a:defRPr>
                <a:solidFill>
                  <a:schemeClr val="tx1"/>
                </a:solidFill>
                <a:latin typeface="Tahoma" pitchFamily="34" charset="0"/>
              </a:defRPr>
            </a:lvl7pPr>
            <a:lvl8pPr marL="3349790" indent="-223319" defTabSz="914989" eaLnBrk="0" fontAlgn="base" hangingPunct="0">
              <a:spcBef>
                <a:spcPct val="0"/>
              </a:spcBef>
              <a:spcAft>
                <a:spcPct val="0"/>
              </a:spcAft>
              <a:defRPr>
                <a:solidFill>
                  <a:schemeClr val="tx1"/>
                </a:solidFill>
                <a:latin typeface="Tahoma" pitchFamily="34" charset="0"/>
              </a:defRPr>
            </a:lvl8pPr>
            <a:lvl9pPr marL="3796429" indent="-223319" defTabSz="914989" eaLnBrk="0" fontAlgn="base" hangingPunct="0">
              <a:spcBef>
                <a:spcPct val="0"/>
              </a:spcBef>
              <a:spcAft>
                <a:spcPct val="0"/>
              </a:spcAft>
              <a:defRPr>
                <a:solidFill>
                  <a:schemeClr val="tx1"/>
                </a:solidFill>
                <a:latin typeface="Tahoma" pitchFamily="34" charset="0"/>
              </a:defRPr>
            </a:lvl9pPr>
          </a:lstStyle>
          <a:p>
            <a:fld id="{72D966A4-47EB-485E-AC42-668A98FA6BB1}" type="slidenum">
              <a:rPr lang="en-US" altLang="en-US" smtClean="0">
                <a:latin typeface="Times New Roman" pitchFamily="18" charset="0"/>
              </a:rPr>
              <a:pPr/>
              <a:t>5</a:t>
            </a:fld>
            <a:endParaRPr lang="en-US"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6</a:t>
            </a:fld>
            <a:endParaRPr lang="en-US"/>
          </a:p>
        </p:txBody>
      </p:sp>
    </p:spTree>
    <p:extLst>
      <p:ext uri="{BB962C8B-B14F-4D97-AF65-F5344CB8AC3E}">
        <p14:creationId xmlns:p14="http://schemas.microsoft.com/office/powerpoint/2010/main" val="613887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7</a:t>
            </a:fld>
            <a:endParaRPr lang="en-US"/>
          </a:p>
        </p:txBody>
      </p:sp>
    </p:spTree>
    <p:extLst>
      <p:ext uri="{BB962C8B-B14F-4D97-AF65-F5344CB8AC3E}">
        <p14:creationId xmlns:p14="http://schemas.microsoft.com/office/powerpoint/2010/main" val="1426616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9599AC-CD18-4F14-B469-B034D02387DF}" type="slidenum">
              <a:rPr lang="en-US" smtClean="0"/>
              <a:pPr/>
              <a:t>8</a:t>
            </a:fld>
            <a:endParaRPr lang="en-US"/>
          </a:p>
        </p:txBody>
      </p:sp>
    </p:spTree>
    <p:extLst>
      <p:ext uri="{BB962C8B-B14F-4D97-AF65-F5344CB8AC3E}">
        <p14:creationId xmlns:p14="http://schemas.microsoft.com/office/powerpoint/2010/main" val="2082369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14989">
              <a:defRPr>
                <a:solidFill>
                  <a:schemeClr val="tx1"/>
                </a:solidFill>
                <a:latin typeface="Times New Roman" pitchFamily="18" charset="0"/>
              </a:defRPr>
            </a:lvl1pPr>
            <a:lvl2pPr marL="725788" indent="-279149" defTabSz="914989">
              <a:defRPr>
                <a:solidFill>
                  <a:schemeClr val="tx1"/>
                </a:solidFill>
                <a:latin typeface="Times New Roman" pitchFamily="18" charset="0"/>
              </a:defRPr>
            </a:lvl2pPr>
            <a:lvl3pPr marL="1116597" indent="-223319" defTabSz="914989">
              <a:defRPr>
                <a:solidFill>
                  <a:schemeClr val="tx1"/>
                </a:solidFill>
                <a:latin typeface="Times New Roman" pitchFamily="18" charset="0"/>
              </a:defRPr>
            </a:lvl3pPr>
            <a:lvl4pPr marL="1563235" indent="-223319" defTabSz="914989">
              <a:defRPr>
                <a:solidFill>
                  <a:schemeClr val="tx1"/>
                </a:solidFill>
                <a:latin typeface="Times New Roman" pitchFamily="18" charset="0"/>
              </a:defRPr>
            </a:lvl4pPr>
            <a:lvl5pPr marL="2009874" indent="-223319" defTabSz="914989">
              <a:defRPr>
                <a:solidFill>
                  <a:schemeClr val="tx1"/>
                </a:solidFill>
                <a:latin typeface="Times New Roman" pitchFamily="18" charset="0"/>
              </a:defRPr>
            </a:lvl5pPr>
            <a:lvl6pPr marL="2456513" indent="-223319" defTabSz="914989" eaLnBrk="0" fontAlgn="base" hangingPunct="0">
              <a:spcBef>
                <a:spcPct val="0"/>
              </a:spcBef>
              <a:spcAft>
                <a:spcPct val="0"/>
              </a:spcAft>
              <a:defRPr>
                <a:solidFill>
                  <a:schemeClr val="tx1"/>
                </a:solidFill>
                <a:latin typeface="Times New Roman" pitchFamily="18" charset="0"/>
              </a:defRPr>
            </a:lvl6pPr>
            <a:lvl7pPr marL="2903151" indent="-223319" defTabSz="914989" eaLnBrk="0" fontAlgn="base" hangingPunct="0">
              <a:spcBef>
                <a:spcPct val="0"/>
              </a:spcBef>
              <a:spcAft>
                <a:spcPct val="0"/>
              </a:spcAft>
              <a:defRPr>
                <a:solidFill>
                  <a:schemeClr val="tx1"/>
                </a:solidFill>
                <a:latin typeface="Times New Roman" pitchFamily="18" charset="0"/>
              </a:defRPr>
            </a:lvl7pPr>
            <a:lvl8pPr marL="3349790" indent="-223319" defTabSz="914989" eaLnBrk="0" fontAlgn="base" hangingPunct="0">
              <a:spcBef>
                <a:spcPct val="0"/>
              </a:spcBef>
              <a:spcAft>
                <a:spcPct val="0"/>
              </a:spcAft>
              <a:defRPr>
                <a:solidFill>
                  <a:schemeClr val="tx1"/>
                </a:solidFill>
                <a:latin typeface="Times New Roman" pitchFamily="18" charset="0"/>
              </a:defRPr>
            </a:lvl8pPr>
            <a:lvl9pPr marL="3796429" indent="-223319" defTabSz="914989" eaLnBrk="0" fontAlgn="base" hangingPunct="0">
              <a:spcBef>
                <a:spcPct val="0"/>
              </a:spcBef>
              <a:spcAft>
                <a:spcPct val="0"/>
              </a:spcAft>
              <a:defRPr>
                <a:solidFill>
                  <a:schemeClr val="tx1"/>
                </a:solidFill>
                <a:latin typeface="Times New Roman" pitchFamily="18" charset="0"/>
              </a:defRPr>
            </a:lvl9pPr>
          </a:lstStyle>
          <a:p>
            <a:fld id="{3B7DE3F1-CE9C-4B0B-80A2-A846389A5A05}" type="slidenum">
              <a:rPr lang="en-US" smtClean="0"/>
              <a:pPr/>
              <a:t>9</a:t>
            </a:fld>
            <a:endParaRPr lang="en-US" dirty="0" smtClean="0"/>
          </a:p>
        </p:txBody>
      </p:sp>
      <p:sp>
        <p:nvSpPr>
          <p:cNvPr id="49155" name="Rectangle 2"/>
          <p:cNvSpPr>
            <a:spLocks noGrp="1" noRot="1" noChangeAspect="1" noChangeArrowheads="1" noTextEdit="1"/>
          </p:cNvSpPr>
          <p:nvPr>
            <p:ph type="sldImg"/>
          </p:nvPr>
        </p:nvSpPr>
        <p:spPr>
          <a:xfrm>
            <a:off x="1144588" y="685800"/>
            <a:ext cx="4570412" cy="3429000"/>
          </a:xfrm>
          <a:ln/>
        </p:spPr>
      </p:sp>
      <p:sp>
        <p:nvSpPr>
          <p:cNvPr id="49156" name="Rectangle 3"/>
          <p:cNvSpPr>
            <a:spLocks noGrp="1" noChangeArrowheads="1"/>
          </p:cNvSpPr>
          <p:nvPr>
            <p:ph type="body" idx="1"/>
          </p:nvPr>
        </p:nvSpPr>
        <p:spPr>
          <a:noFill/>
        </p:spPr>
        <p:txBody>
          <a:bodyPr/>
          <a:lstStyle/>
          <a:p>
            <a:pPr eaLnBrk="1" hangingPunct="1"/>
            <a:r>
              <a:rPr lang="en-US" dirty="0" smtClean="0"/>
              <a:t>NOTES:</a:t>
            </a:r>
          </a:p>
          <a:p>
            <a:pPr eaLnBrk="1" hangingPunct="1"/>
            <a:r>
              <a:rPr lang="en-US" dirty="0" smtClean="0"/>
              <a:t>So what are some of the new tax issues affecting the settlement payments or employment disputes?</a:t>
            </a:r>
          </a:p>
          <a:p>
            <a:pPr eaLnBrk="1" hangingPunct="1"/>
            <a:r>
              <a:rPr lang="en-US" dirty="0" smtClean="0"/>
              <a:t>The </a:t>
            </a:r>
            <a:r>
              <a:rPr lang="en-US" b="1" dirty="0" smtClean="0"/>
              <a:t>American Jobs Act of 2004</a:t>
            </a:r>
            <a:r>
              <a:rPr lang="en-US" dirty="0" smtClean="0"/>
              <a:t>, provided that settlement payments to plaintiff's attorneys for claims of unlawful discrimination were no longer taxed to the plaintiff.  </a:t>
            </a:r>
          </a:p>
          <a:p>
            <a:pPr eaLnBrk="1" hangingPunct="1"/>
            <a:r>
              <a:rPr lang="en-US" dirty="0" smtClean="0"/>
              <a:t>	Under the old law, plaintiffs would be taxed on the money they paid to their attorneys who would also be taxed.  **This Double Taxation made it more difficult to settle cases.**</a:t>
            </a:r>
          </a:p>
          <a:p>
            <a:pPr eaLnBrk="1" hangingPunct="1"/>
            <a:r>
              <a:rPr lang="en-US" dirty="0" smtClean="0"/>
              <a:t>	Under AJCA, employees get an above-the-line deduction for amounts attributable to attorney’s fees that are received in settlement of claims for unlawful discrimination.</a:t>
            </a:r>
          </a:p>
          <a:p>
            <a:pPr eaLnBrk="1" hangingPunct="1"/>
            <a:r>
              <a:rPr lang="en-US" dirty="0" smtClean="0"/>
              <a:t>	AJCA broadly defines “unlawful discrimination” but there are grey areas!</a:t>
            </a:r>
          </a:p>
          <a:p>
            <a:pPr eaLnBrk="1" hangingPunct="1"/>
            <a:r>
              <a:rPr lang="en-US" dirty="0" smtClean="0"/>
              <a:t>	What about claims for unpaid overtime under the FLSA?  FLSA overtime claims  usually aren’t viewed as discrimination claims.</a:t>
            </a:r>
          </a:p>
          <a:p>
            <a:pPr eaLnBrk="1" hangingPunct="1"/>
            <a:r>
              <a:rPr lang="en-US" dirty="0" smtClean="0"/>
              <a:t>	AJCA suggests that attorney’s fees in FLSA overtime cases get the deduction but the IRS may construe “discrimination” narrowly.</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133350"/>
          </a:xfrm>
          <a:prstGeom prst="rect">
            <a:avLst/>
          </a:prstGeom>
          <a:solidFill>
            <a:srgbClr val="A0303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a typeface="ＭＳ Ｐゴシック" pitchFamily="-64" charset="-128"/>
              <a:cs typeface="ＭＳ Ｐゴシック" pitchFamily="-64" charset="-128"/>
            </a:endParaRPr>
          </a:p>
        </p:txBody>
      </p:sp>
      <p:sp>
        <p:nvSpPr>
          <p:cNvPr id="5" name="Rectangle 4"/>
          <p:cNvSpPr/>
          <p:nvPr userDrawn="1"/>
        </p:nvSpPr>
        <p:spPr>
          <a:xfrm>
            <a:off x="0" y="6565900"/>
            <a:ext cx="9144000" cy="292100"/>
          </a:xfrm>
          <a:prstGeom prst="rect">
            <a:avLst/>
          </a:prstGeom>
          <a:solidFill>
            <a:srgbClr val="A0303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a typeface="ＭＳ Ｐゴシック" pitchFamily="-64" charset="-128"/>
              <a:cs typeface="ＭＳ Ｐゴシック" pitchFamily="-64" charset="-128"/>
            </a:endParaRPr>
          </a:p>
        </p:txBody>
      </p:sp>
      <p:pic>
        <p:nvPicPr>
          <p:cNvPr id="6" name="Picture 4" descr="Bar.jpg"/>
          <p:cNvPicPr>
            <a:picLocks noChangeAspect="1"/>
          </p:cNvPicPr>
          <p:nvPr userDrawn="1"/>
        </p:nvPicPr>
        <p:blipFill>
          <a:blip r:embed="rId2"/>
          <a:srcRect/>
          <a:stretch>
            <a:fillRect/>
          </a:stretch>
        </p:blipFill>
        <p:spPr bwMode="auto">
          <a:xfrm>
            <a:off x="0" y="5729288"/>
            <a:ext cx="9144000" cy="822325"/>
          </a:xfrm>
          <a:prstGeom prst="rect">
            <a:avLst/>
          </a:prstGeom>
          <a:noFill/>
          <a:ln w="9525">
            <a:noFill/>
            <a:miter lim="800000"/>
            <a:headEnd/>
            <a:tailEnd/>
          </a:ln>
        </p:spPr>
      </p:pic>
      <p:sp>
        <p:nvSpPr>
          <p:cNvPr id="2" name="Title 1"/>
          <p:cNvSpPr>
            <a:spLocks noGrp="1"/>
          </p:cNvSpPr>
          <p:nvPr>
            <p:ph type="ctrTitle"/>
          </p:nvPr>
        </p:nvSpPr>
        <p:spPr>
          <a:xfrm>
            <a:off x="766561" y="1400367"/>
            <a:ext cx="7010400" cy="1571433"/>
          </a:xfrm>
          <a:prstGeom prst="rect">
            <a:avLst/>
          </a:prstGeom>
        </p:spPr>
        <p:txBody>
          <a:bodyPr anchor="b">
            <a:normAutofit/>
          </a:bodyPr>
          <a:lstStyle>
            <a:lvl1pPr algn="l">
              <a:defRPr kumimoji="0" lang="en-US" sz="4600" b="0" i="0" u="none" strike="noStrike" kern="0" cap="none" spc="0" normalizeH="0" baseline="0" noProof="0" smtClean="0">
                <a:ln>
                  <a:noFill/>
                </a:ln>
                <a:solidFill>
                  <a:schemeClr val="tx1"/>
                </a:solidFill>
                <a:effectLst/>
                <a:uLnTx/>
                <a:uFillTx/>
                <a:latin typeface="Arial"/>
                <a:ea typeface="ヒラギノ角ゴ Pro W3" charset="-128"/>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766561" y="2971800"/>
            <a:ext cx="7010400" cy="1600200"/>
          </a:xfrm>
          <a:prstGeom prst="rect">
            <a:avLst/>
          </a:prstGeom>
        </p:spPr>
        <p:txBody>
          <a:bodyPr>
            <a:normAutofit/>
          </a:bodyPr>
          <a:lstStyle>
            <a:lvl1pPr marL="0" indent="0" algn="l">
              <a:buNone/>
              <a:defRPr kumimoji="0" lang="en-US" sz="2400" b="0" i="0" u="none" strike="noStrike" kern="1200" cap="none" spc="0" normalizeH="0" baseline="0" noProof="0" dirty="0" smtClean="0">
                <a:ln>
                  <a:noFill/>
                </a:ln>
                <a:solidFill>
                  <a:schemeClr val="tx1"/>
                </a:solidFill>
                <a:effectLst/>
                <a:uLnTx/>
                <a:uFillTx/>
                <a:latin typeface="Arial"/>
                <a:ea typeface="+mn-ea"/>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Slide Number Placeholder 7"/>
          <p:cNvSpPr>
            <a:spLocks noGrp="1"/>
          </p:cNvSpPr>
          <p:nvPr>
            <p:ph type="sldNum" sz="quarter" idx="10"/>
          </p:nvPr>
        </p:nvSpPr>
        <p:spPr/>
        <p:txBody>
          <a:bodyPr/>
          <a:lstStyle/>
          <a:p>
            <a:fld id="{B678A430-2B5E-9C4F-A94E-0139B75F11B5}" type="slidenum">
              <a:rPr lang="en-US" smtClean="0"/>
              <a:pPr/>
              <a:t>‹#›</a:t>
            </a:fld>
            <a:endParaRPr lang="en-US" dirty="0"/>
          </a:p>
        </p:txBody>
      </p:sp>
      <p:pic>
        <p:nvPicPr>
          <p:cNvPr id="9" name="Picture 4" descr="AICPA Web_1c.eps"/>
          <p:cNvPicPr>
            <a:picLocks noChangeAspect="1"/>
          </p:cNvPicPr>
          <p:nvPr userDrawn="1"/>
        </p:nvPicPr>
        <p:blipFill>
          <a:blip r:embed="rId3"/>
          <a:stretch>
            <a:fillRect/>
          </a:stretch>
        </p:blipFill>
        <p:spPr bwMode="auto">
          <a:xfrm>
            <a:off x="490538" y="640749"/>
            <a:ext cx="1004887" cy="337753"/>
          </a:xfrm>
          <a:prstGeom prst="rect">
            <a:avLst/>
          </a:prstGeom>
          <a:noFill/>
          <a:ln w="9525">
            <a:noFill/>
            <a:miter lim="800000"/>
            <a:headEnd/>
            <a:tailEnd/>
          </a:ln>
        </p:spPr>
      </p:pic>
      <p:sp>
        <p:nvSpPr>
          <p:cNvPr id="10" name="Slide Number Placeholder 7"/>
          <p:cNvSpPr txBox="1">
            <a:spLocks/>
          </p:cNvSpPr>
          <p:nvPr userDrawn="1"/>
        </p:nvSpPr>
        <p:spPr>
          <a:xfrm>
            <a:off x="5854138" y="6509288"/>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rgbClr val="FFFFFF"/>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a:lstStyle>
          <a:p>
            <a:r>
              <a:rPr lang="en-US" sz="1400" dirty="0" smtClean="0"/>
              <a:t>#</a:t>
            </a:r>
            <a:r>
              <a:rPr lang="en-US" sz="1400" dirty="0" err="1" smtClean="0"/>
              <a:t>aicpanattax</a:t>
            </a:r>
            <a:endParaRPr lang="en-US" sz="14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10" name="Rectangle 6"/>
          <p:cNvSpPr txBox="1">
            <a:spLocks noChangeArrowheads="1"/>
          </p:cNvSpPr>
          <p:nvPr userDrawn="1"/>
        </p:nvSpPr>
        <p:spPr>
          <a:xfrm>
            <a:off x="0" y="6567488"/>
            <a:ext cx="9144000" cy="290512"/>
          </a:xfrm>
          <a:prstGeom prst="rect">
            <a:avLst/>
          </a:prstGeom>
          <a:solidFill>
            <a:srgbClr val="B9282C"/>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sp>
        <p:nvSpPr>
          <p:cNvPr id="3" name="Rectangle 2"/>
          <p:cNvSpPr/>
          <p:nvPr userDrawn="1"/>
        </p:nvSpPr>
        <p:spPr>
          <a:xfrm>
            <a:off x="0" y="-3175"/>
            <a:ext cx="9144000" cy="133350"/>
          </a:xfrm>
          <a:prstGeom prst="rect">
            <a:avLst/>
          </a:prstGeom>
          <a:solidFill>
            <a:srgbClr val="A0303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a typeface="ＭＳ Ｐゴシック" pitchFamily="-64" charset="-128"/>
              <a:cs typeface="ＭＳ Ｐゴシック" pitchFamily="-64" charset="-128"/>
            </a:endParaRPr>
          </a:p>
        </p:txBody>
      </p:sp>
      <p:pic>
        <p:nvPicPr>
          <p:cNvPr id="4" name="Picture 3" descr="Bar.jpg"/>
          <p:cNvPicPr>
            <a:picLocks noChangeAspect="1"/>
          </p:cNvPicPr>
          <p:nvPr userDrawn="1"/>
        </p:nvPicPr>
        <p:blipFill>
          <a:blip r:embed="rId2"/>
          <a:srcRect/>
          <a:stretch>
            <a:fillRect/>
          </a:stretch>
        </p:blipFill>
        <p:spPr bwMode="auto">
          <a:xfrm>
            <a:off x="0" y="5729288"/>
            <a:ext cx="9144000" cy="822325"/>
          </a:xfrm>
          <a:prstGeom prst="rect">
            <a:avLst/>
          </a:prstGeom>
          <a:noFill/>
          <a:ln w="9525">
            <a:noFill/>
            <a:miter lim="800000"/>
            <a:headEnd/>
            <a:tailEnd/>
          </a:ln>
        </p:spPr>
      </p:pic>
      <p:sp>
        <p:nvSpPr>
          <p:cNvPr id="5" name="TextBox 4"/>
          <p:cNvSpPr txBox="1"/>
          <p:nvPr userDrawn="1"/>
        </p:nvSpPr>
        <p:spPr>
          <a:xfrm>
            <a:off x="857250" y="3071813"/>
            <a:ext cx="185738" cy="369887"/>
          </a:xfrm>
          <a:prstGeom prst="rect">
            <a:avLst/>
          </a:prstGeom>
          <a:noFill/>
        </p:spPr>
        <p:txBody>
          <a:bodyPr wrap="none">
            <a:prstTxWarp prst="textNoShape">
              <a:avLst/>
            </a:prstTxWarp>
            <a:spAutoFit/>
          </a:bodyPr>
          <a:lstStyle/>
          <a:p>
            <a:endParaRPr lang="en-US">
              <a:latin typeface="Calibri" pitchFamily="-64" charset="0"/>
            </a:endParaRPr>
          </a:p>
        </p:txBody>
      </p:sp>
      <p:sp>
        <p:nvSpPr>
          <p:cNvPr id="2" name="Title 1"/>
          <p:cNvSpPr>
            <a:spLocks noGrp="1"/>
          </p:cNvSpPr>
          <p:nvPr>
            <p:ph type="ctrTitle"/>
          </p:nvPr>
        </p:nvSpPr>
        <p:spPr>
          <a:xfrm>
            <a:off x="759560" y="2054931"/>
            <a:ext cx="6704967" cy="1508924"/>
          </a:xfrm>
          <a:prstGeom prst="rect">
            <a:avLst/>
          </a:prstGeom>
        </p:spPr>
        <p:txBody>
          <a:bodyPr anchor="ctr">
            <a:noAutofit/>
          </a:bodyPr>
          <a:lstStyle>
            <a:lvl1pPr algn="l">
              <a:defRPr kumimoji="0" lang="en-US" sz="4600" b="0" i="0" u="none" strike="noStrike" kern="0" cap="none" spc="0" normalizeH="0" baseline="0" noProof="0" smtClean="0">
                <a:ln>
                  <a:noFill/>
                </a:ln>
                <a:solidFill>
                  <a:schemeClr val="tx1"/>
                </a:solidFill>
                <a:effectLst/>
                <a:uLnTx/>
                <a:uFillTx/>
                <a:latin typeface="Arial"/>
                <a:ea typeface="ヒラギノ角ゴ Pro W3" charset="-128"/>
                <a:cs typeface="Arial"/>
              </a:defRPr>
            </a:lvl1pPr>
          </a:lstStyle>
          <a:p>
            <a:r>
              <a:rPr lang="en-US" smtClean="0"/>
              <a:t>Click to edit Master title style</a:t>
            </a:r>
            <a:endParaRPr lang="en-US" dirty="0"/>
          </a:p>
        </p:txBody>
      </p:sp>
      <p:sp>
        <p:nvSpPr>
          <p:cNvPr id="8" name="Slide Number Placeholder 7"/>
          <p:cNvSpPr>
            <a:spLocks noGrp="1"/>
          </p:cNvSpPr>
          <p:nvPr>
            <p:ph type="sldNum" sz="quarter" idx="10"/>
          </p:nvPr>
        </p:nvSpPr>
        <p:spPr/>
        <p:txBody>
          <a:bodyPr/>
          <a:lstStyle/>
          <a:p>
            <a:fld id="{B678A430-2B5E-9C4F-A94E-0139B75F11B5}" type="slidenum">
              <a:rPr lang="en-US" smtClean="0"/>
              <a:pPr/>
              <a:t>‹#›</a:t>
            </a:fld>
            <a:endParaRPr lang="en-US"/>
          </a:p>
        </p:txBody>
      </p:sp>
      <p:pic>
        <p:nvPicPr>
          <p:cNvPr id="9" name="Picture 8" descr="AICPA Web_wht.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6825" y="6599238"/>
            <a:ext cx="660849" cy="222250"/>
          </a:xfrm>
          <a:prstGeom prst="rect">
            <a:avLst/>
          </a:prstGeom>
        </p:spPr>
      </p:pic>
      <p:sp>
        <p:nvSpPr>
          <p:cNvPr id="12" name="Slide Number Placeholder 7"/>
          <p:cNvSpPr txBox="1">
            <a:spLocks/>
          </p:cNvSpPr>
          <p:nvPr userDrawn="1"/>
        </p:nvSpPr>
        <p:spPr>
          <a:xfrm>
            <a:off x="5854138" y="6509288"/>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rgbClr val="FFFFFF"/>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a:lstStyle>
          <a:p>
            <a:r>
              <a:rPr lang="en-US" sz="1400" dirty="0" smtClean="0"/>
              <a:t>#</a:t>
            </a:r>
            <a:r>
              <a:rPr lang="en-US" sz="1400" dirty="0" err="1" smtClean="0"/>
              <a:t>aicpanattax</a:t>
            </a:r>
            <a:endParaRPr lang="en-US" sz="14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0"/>
            <a:ext cx="9144000" cy="133350"/>
          </a:xfrm>
          <a:prstGeom prst="rect">
            <a:avLst/>
          </a:prstGeom>
          <a:solidFill>
            <a:srgbClr val="A0303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a typeface="ＭＳ Ｐゴシック" pitchFamily="-64" charset="-128"/>
              <a:cs typeface="ＭＳ Ｐゴシック" pitchFamily="-64" charset="-128"/>
            </a:endParaRPr>
          </a:p>
        </p:txBody>
      </p:sp>
      <p:sp>
        <p:nvSpPr>
          <p:cNvPr id="6" name="Title 1"/>
          <p:cNvSpPr>
            <a:spLocks noGrp="1"/>
          </p:cNvSpPr>
          <p:nvPr>
            <p:ph type="title"/>
          </p:nvPr>
        </p:nvSpPr>
        <p:spPr>
          <a:xfrm>
            <a:off x="508680" y="353786"/>
            <a:ext cx="8178120" cy="901011"/>
          </a:xfrm>
          <a:prstGeom prst="rect">
            <a:avLst/>
          </a:prstGeom>
        </p:spPr>
        <p:txBody>
          <a:bodyPr anchor="ctr">
            <a:normAutofit/>
          </a:bodyPr>
          <a:lstStyle>
            <a:lvl1pPr algn="l">
              <a:defRPr sz="3200" b="1"/>
            </a:lvl1pPr>
          </a:lstStyle>
          <a:p>
            <a:r>
              <a:rPr lang="en-US" smtClean="0"/>
              <a:t>Click to edit Master title style</a:t>
            </a:r>
            <a:endParaRPr lang="en-US" dirty="0"/>
          </a:p>
        </p:txBody>
      </p:sp>
      <p:sp>
        <p:nvSpPr>
          <p:cNvPr id="7" name="Content Placeholder 2"/>
          <p:cNvSpPr>
            <a:spLocks noGrp="1"/>
          </p:cNvSpPr>
          <p:nvPr>
            <p:ph idx="1"/>
          </p:nvPr>
        </p:nvSpPr>
        <p:spPr>
          <a:xfrm>
            <a:off x="508680" y="1500323"/>
            <a:ext cx="8178120" cy="4766661"/>
          </a:xfrm>
          <a:prstGeom prst="rect">
            <a:avLst/>
          </a:prstGeom>
        </p:spPr>
        <p:txBody>
          <a:bodyPr/>
          <a:lstStyle>
            <a:lvl1pPr>
              <a:buClr>
                <a:schemeClr val="accent2"/>
              </a:buClr>
              <a:defRPr>
                <a:solidFill>
                  <a:schemeClr val="accent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6"/>
          <p:cNvSpPr txBox="1">
            <a:spLocks noChangeArrowheads="1"/>
          </p:cNvSpPr>
          <p:nvPr userDrawn="1"/>
        </p:nvSpPr>
        <p:spPr>
          <a:xfrm>
            <a:off x="0" y="6567488"/>
            <a:ext cx="9144000" cy="290512"/>
          </a:xfrm>
          <a:prstGeom prst="rect">
            <a:avLst/>
          </a:prstGeom>
          <a:solidFill>
            <a:srgbClr val="B9282C"/>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sp>
        <p:nvSpPr>
          <p:cNvPr id="12" name="Slide Number Placeholder 7"/>
          <p:cNvSpPr>
            <a:spLocks noGrp="1"/>
          </p:cNvSpPr>
          <p:nvPr>
            <p:ph type="sldNum" sz="quarter" idx="10"/>
          </p:nvPr>
        </p:nvSpPr>
        <p:spPr>
          <a:xfrm>
            <a:off x="6553200" y="6519152"/>
            <a:ext cx="2133600" cy="365125"/>
          </a:xfrm>
        </p:spPr>
        <p:txBody>
          <a:bodyPr/>
          <a:lstStyle/>
          <a:p>
            <a:fld id="{B678A430-2B5E-9C4F-A94E-0139B75F11B5}" type="slidenum">
              <a:rPr lang="en-US" smtClean="0"/>
              <a:pPr/>
              <a:t>‹#›</a:t>
            </a:fld>
            <a:endParaRPr lang="en-US"/>
          </a:p>
        </p:txBody>
      </p:sp>
      <p:pic>
        <p:nvPicPr>
          <p:cNvPr id="9" name="Picture 8" descr="AICPA Web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6825" y="6599238"/>
            <a:ext cx="660849" cy="222250"/>
          </a:xfrm>
          <a:prstGeom prst="rect">
            <a:avLst/>
          </a:prstGeom>
        </p:spPr>
      </p:pic>
      <p:sp>
        <p:nvSpPr>
          <p:cNvPr id="11" name="Slide Number Placeholder 7"/>
          <p:cNvSpPr txBox="1">
            <a:spLocks/>
          </p:cNvSpPr>
          <p:nvPr userDrawn="1"/>
        </p:nvSpPr>
        <p:spPr>
          <a:xfrm>
            <a:off x="5854138" y="6509288"/>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rgbClr val="FFFFFF"/>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a:lstStyle>
          <a:p>
            <a:r>
              <a:rPr lang="en-US" sz="1400" dirty="0" smtClean="0"/>
              <a:t>#</a:t>
            </a:r>
            <a:r>
              <a:rPr lang="en-US" sz="1400" dirty="0" err="1" smtClean="0"/>
              <a:t>aicpanattax</a:t>
            </a:r>
            <a:endParaRPr lang="en-US" sz="14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0"/>
            <a:ext cx="9144000" cy="133350"/>
          </a:xfrm>
          <a:prstGeom prst="rect">
            <a:avLst/>
          </a:prstGeom>
          <a:solidFill>
            <a:srgbClr val="A0303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a typeface="ＭＳ Ｐゴシック" pitchFamily="-64" charset="-128"/>
              <a:cs typeface="ＭＳ Ｐゴシック" pitchFamily="-64" charset="-128"/>
            </a:endParaRPr>
          </a:p>
        </p:txBody>
      </p:sp>
      <p:sp>
        <p:nvSpPr>
          <p:cNvPr id="7" name="Content Placeholder 2"/>
          <p:cNvSpPr>
            <a:spLocks noGrp="1"/>
          </p:cNvSpPr>
          <p:nvPr>
            <p:ph sz="half" idx="1"/>
          </p:nvPr>
        </p:nvSpPr>
        <p:spPr>
          <a:xfrm>
            <a:off x="505580" y="1494846"/>
            <a:ext cx="4063320" cy="4855496"/>
          </a:xfrm>
          <a:prstGeom prst="rect">
            <a:avLst/>
          </a:prstGeom>
        </p:spPr>
        <p:txBody>
          <a:bodyPr/>
          <a:lstStyle>
            <a:lvl1pPr>
              <a:buClr>
                <a:schemeClr val="accent2"/>
              </a:buClr>
              <a:defRPr sz="2400">
                <a:solidFill>
                  <a:schemeClr val="accent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3"/>
          <p:cNvSpPr>
            <a:spLocks noGrp="1"/>
          </p:cNvSpPr>
          <p:nvPr>
            <p:ph sz="half" idx="2"/>
          </p:nvPr>
        </p:nvSpPr>
        <p:spPr>
          <a:xfrm>
            <a:off x="4594302" y="1494846"/>
            <a:ext cx="4063320" cy="4855496"/>
          </a:xfrm>
          <a:prstGeom prst="rect">
            <a:avLst/>
          </a:prstGeom>
        </p:spPr>
        <p:txBody>
          <a:bodyPr/>
          <a:lstStyle>
            <a:lvl1pPr>
              <a:buClr>
                <a:schemeClr val="accent2"/>
              </a:buClr>
              <a:defRPr sz="2400">
                <a:solidFill>
                  <a:srgbClr val="005BBF"/>
                </a:solidFill>
              </a:defRPr>
            </a:lvl1pPr>
            <a:lvl2pPr>
              <a:defRPr sz="2000">
                <a:solidFill>
                  <a:srgbClr val="000000"/>
                </a:solidFill>
              </a:defRPr>
            </a:lvl2pPr>
            <a:lvl3pPr>
              <a:defRPr sz="2000">
                <a:solidFill>
                  <a:srgbClr val="000000"/>
                </a:solidFill>
              </a:defRPr>
            </a:lvl3pPr>
            <a:lvl4pPr>
              <a:defRPr sz="2000">
                <a:solidFill>
                  <a:srgbClr val="000000"/>
                </a:solidFill>
              </a:defRPr>
            </a:lvl4pPr>
            <a:lvl5pPr>
              <a:defRPr sz="2000">
                <a:solidFill>
                  <a:srgbClr val="0000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508680" y="353786"/>
            <a:ext cx="8178120" cy="901011"/>
          </a:xfrm>
          <a:prstGeom prst="rect">
            <a:avLst/>
          </a:prstGeom>
        </p:spPr>
        <p:txBody>
          <a:bodyPr anchor="ctr">
            <a:normAutofit/>
          </a:bodyPr>
          <a:lstStyle>
            <a:lvl1pPr algn="l">
              <a:defRPr sz="3200" b="1"/>
            </a:lvl1pPr>
          </a:lstStyle>
          <a:p>
            <a:r>
              <a:rPr lang="en-US" smtClean="0"/>
              <a:t>Click to edit Master title style</a:t>
            </a:r>
            <a:endParaRPr lang="en-US" dirty="0"/>
          </a:p>
        </p:txBody>
      </p:sp>
      <p:sp>
        <p:nvSpPr>
          <p:cNvPr id="10" name="Rectangle 6"/>
          <p:cNvSpPr txBox="1">
            <a:spLocks noChangeArrowheads="1"/>
          </p:cNvSpPr>
          <p:nvPr userDrawn="1"/>
        </p:nvSpPr>
        <p:spPr>
          <a:xfrm>
            <a:off x="0" y="6567488"/>
            <a:ext cx="9144000" cy="290512"/>
          </a:xfrm>
          <a:prstGeom prst="rect">
            <a:avLst/>
          </a:prstGeom>
          <a:solidFill>
            <a:srgbClr val="B9282C"/>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sp>
        <p:nvSpPr>
          <p:cNvPr id="14" name="Slide Number Placeholder 7"/>
          <p:cNvSpPr>
            <a:spLocks noGrp="1"/>
          </p:cNvSpPr>
          <p:nvPr>
            <p:ph type="sldNum" sz="quarter" idx="10"/>
          </p:nvPr>
        </p:nvSpPr>
        <p:spPr>
          <a:xfrm>
            <a:off x="6553200" y="6519152"/>
            <a:ext cx="2133600" cy="365125"/>
          </a:xfrm>
        </p:spPr>
        <p:txBody>
          <a:bodyPr/>
          <a:lstStyle/>
          <a:p>
            <a:fld id="{B678A430-2B5E-9C4F-A94E-0139B75F11B5}" type="slidenum">
              <a:rPr lang="en-US" smtClean="0"/>
              <a:pPr/>
              <a:t>‹#›</a:t>
            </a:fld>
            <a:endParaRPr lang="en-US"/>
          </a:p>
        </p:txBody>
      </p:sp>
      <p:pic>
        <p:nvPicPr>
          <p:cNvPr id="11" name="Picture 10" descr="AICPA Web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6825" y="6599238"/>
            <a:ext cx="660849" cy="222250"/>
          </a:xfrm>
          <a:prstGeom prst="rect">
            <a:avLst/>
          </a:prstGeom>
        </p:spPr>
      </p:pic>
      <p:sp>
        <p:nvSpPr>
          <p:cNvPr id="13" name="Slide Number Placeholder 7"/>
          <p:cNvSpPr txBox="1">
            <a:spLocks/>
          </p:cNvSpPr>
          <p:nvPr userDrawn="1"/>
        </p:nvSpPr>
        <p:spPr>
          <a:xfrm>
            <a:off x="5854138" y="6509288"/>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rgbClr val="FFFFFF"/>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a:lstStyle>
          <a:p>
            <a:r>
              <a:rPr lang="en-US" sz="1400" dirty="0" smtClean="0"/>
              <a:t>#</a:t>
            </a:r>
            <a:r>
              <a:rPr lang="en-US" sz="1400" dirty="0" err="1" smtClean="0"/>
              <a:t>aicpanattax</a:t>
            </a:r>
            <a:endParaRPr lang="en-US" sz="14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6" name="Rectangle 5"/>
          <p:cNvSpPr/>
          <p:nvPr userDrawn="1"/>
        </p:nvSpPr>
        <p:spPr>
          <a:xfrm>
            <a:off x="0" y="0"/>
            <a:ext cx="9144000" cy="133350"/>
          </a:xfrm>
          <a:prstGeom prst="rect">
            <a:avLst/>
          </a:prstGeom>
          <a:solidFill>
            <a:srgbClr val="A03033"/>
          </a:solidFill>
          <a:ln>
            <a:noFill/>
          </a:ln>
          <a:effectLst/>
        </p:spPr>
        <p:style>
          <a:lnRef idx="1">
            <a:schemeClr val="accent1"/>
          </a:lnRef>
          <a:fillRef idx="3">
            <a:schemeClr val="accent1"/>
          </a:fillRef>
          <a:effectRef idx="2">
            <a:schemeClr val="accent1"/>
          </a:effectRef>
          <a:fontRef idx="minor">
            <a:schemeClr val="lt1"/>
          </a:fontRef>
        </p:style>
        <p:txBody>
          <a:bodyPr anchor="ctr">
            <a:prstTxWarp prst="textNoShape">
              <a:avLst/>
            </a:prstTxWarp>
          </a:bodyPr>
          <a:lstStyle/>
          <a:p>
            <a:pPr algn="ctr"/>
            <a:endParaRPr lang="en-US">
              <a:solidFill>
                <a:srgbClr val="FFFFFF"/>
              </a:solidFill>
              <a:ea typeface="ＭＳ Ｐゴシック" pitchFamily="-64" charset="-128"/>
              <a:cs typeface="ＭＳ Ｐゴシック" pitchFamily="-64" charset="-128"/>
            </a:endParaRPr>
          </a:p>
        </p:txBody>
      </p:sp>
      <p:sp>
        <p:nvSpPr>
          <p:cNvPr id="8" name="Rectangle 6"/>
          <p:cNvSpPr txBox="1">
            <a:spLocks noChangeArrowheads="1"/>
          </p:cNvSpPr>
          <p:nvPr userDrawn="1"/>
        </p:nvSpPr>
        <p:spPr>
          <a:xfrm>
            <a:off x="0" y="6567488"/>
            <a:ext cx="9144000" cy="290512"/>
          </a:xfrm>
          <a:prstGeom prst="rect">
            <a:avLst/>
          </a:prstGeom>
          <a:solidFill>
            <a:srgbClr val="B9282C"/>
          </a:solidFill>
          <a:ln/>
        </p:spPr>
        <p:txBody>
          <a:bodyPr/>
          <a:lstStyle/>
          <a:p>
            <a:pPr marL="1187450" marR="0" indent="0" algn="l" defTabSz="457200" rtl="0" eaLnBrk="1" fontAlgn="base" latinLnBrk="0" hangingPunct="1">
              <a:lnSpc>
                <a:spcPct val="100000"/>
              </a:lnSpc>
              <a:spcBef>
                <a:spcPct val="0"/>
              </a:spcBef>
              <a:spcAft>
                <a:spcPct val="0"/>
              </a:spcAft>
              <a:buClrTx/>
              <a:buSzTx/>
              <a:buFontTx/>
              <a:buNone/>
              <a:tabLst/>
              <a:defRPr/>
            </a:pPr>
            <a:endParaRPr lang="en-US" sz="1100" baseline="30000" dirty="0">
              <a:solidFill>
                <a:schemeClr val="bg1"/>
              </a:solidFill>
              <a:latin typeface="Arial" pitchFamily="-64" charset="0"/>
              <a:ea typeface="ＭＳ Ｐゴシック" pitchFamily="-64" charset="-128"/>
              <a:cs typeface="ＭＳ Ｐゴシック" pitchFamily="-64" charset="-128"/>
            </a:endParaRPr>
          </a:p>
        </p:txBody>
      </p:sp>
      <p:sp>
        <p:nvSpPr>
          <p:cNvPr id="10" name="Slide Number Placeholder 7"/>
          <p:cNvSpPr>
            <a:spLocks noGrp="1"/>
          </p:cNvSpPr>
          <p:nvPr>
            <p:ph type="sldNum" sz="quarter" idx="10"/>
          </p:nvPr>
        </p:nvSpPr>
        <p:spPr>
          <a:xfrm>
            <a:off x="6553200" y="6519152"/>
            <a:ext cx="2133600" cy="365125"/>
          </a:xfrm>
        </p:spPr>
        <p:txBody>
          <a:bodyPr/>
          <a:lstStyle/>
          <a:p>
            <a:fld id="{B678A430-2B5E-9C4F-A94E-0139B75F11B5}" type="slidenum">
              <a:rPr lang="en-US" smtClean="0"/>
              <a:pPr/>
              <a:t>‹#›</a:t>
            </a:fld>
            <a:endParaRPr lang="en-US"/>
          </a:p>
        </p:txBody>
      </p:sp>
      <p:pic>
        <p:nvPicPr>
          <p:cNvPr id="7" name="Picture 6" descr="AICPA Web_wh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6825" y="6599238"/>
            <a:ext cx="660849" cy="222250"/>
          </a:xfrm>
          <a:prstGeom prst="rect">
            <a:avLst/>
          </a:prstGeom>
        </p:spPr>
      </p:pic>
      <p:sp>
        <p:nvSpPr>
          <p:cNvPr id="11" name="Slide Number Placeholder 7"/>
          <p:cNvSpPr txBox="1">
            <a:spLocks/>
          </p:cNvSpPr>
          <p:nvPr userDrawn="1"/>
        </p:nvSpPr>
        <p:spPr>
          <a:xfrm>
            <a:off x="5854138" y="6509288"/>
            <a:ext cx="2133600" cy="365125"/>
          </a:xfrm>
          <a:prstGeom prst="rect">
            <a:avLst/>
          </a:prstGeom>
        </p:spPr>
        <p:txBody>
          <a:bodyPr vert="horz" lIns="91440" tIns="45720" rIns="91440" bIns="45720" rtlCol="0" anchor="ctr"/>
          <a:lstStyle>
            <a:defPPr>
              <a:defRPr lang="en-US"/>
            </a:defPPr>
            <a:lvl1pPr algn="r" defTabSz="457200" rtl="0" fontAlgn="base">
              <a:spcBef>
                <a:spcPct val="0"/>
              </a:spcBef>
              <a:spcAft>
                <a:spcPct val="0"/>
              </a:spcAft>
              <a:defRPr sz="1200" kern="1200">
                <a:solidFill>
                  <a:srgbClr val="FFFFFF"/>
                </a:solidFill>
                <a:latin typeface="Arial" pitchFamily="-64" charset="0"/>
                <a:ea typeface="ＭＳ Ｐゴシック" pitchFamily="-64" charset="-128"/>
                <a:cs typeface="ＭＳ Ｐゴシック" pitchFamily="-64" charset="-128"/>
              </a:defRPr>
            </a:lvl1pPr>
            <a:lvl2pPr marL="4572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2pPr>
            <a:lvl3pPr marL="9144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3pPr>
            <a:lvl4pPr marL="13716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4pPr>
            <a:lvl5pPr marL="1828800" algn="l" defTabSz="457200" rtl="0" fontAlgn="base">
              <a:spcBef>
                <a:spcPct val="0"/>
              </a:spcBef>
              <a:spcAft>
                <a:spcPct val="0"/>
              </a:spcAft>
              <a:defRPr kern="1200">
                <a:solidFill>
                  <a:schemeClr val="tx1"/>
                </a:solidFill>
                <a:latin typeface="Arial" pitchFamily="-64" charset="0"/>
                <a:ea typeface="ＭＳ Ｐゴシック" pitchFamily="-64" charset="-128"/>
                <a:cs typeface="ＭＳ Ｐゴシック" pitchFamily="-64" charset="-128"/>
              </a:defRPr>
            </a:lvl5pPr>
            <a:lvl6pPr marL="22860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6pPr>
            <a:lvl7pPr marL="27432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7pPr>
            <a:lvl8pPr marL="32004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8pPr>
            <a:lvl9pPr marL="3657600" algn="l" defTabSz="457200" rtl="0" eaLnBrk="1" latinLnBrk="0" hangingPunct="1">
              <a:defRPr kern="1200">
                <a:solidFill>
                  <a:schemeClr val="tx1"/>
                </a:solidFill>
                <a:latin typeface="Arial" pitchFamily="-64" charset="0"/>
                <a:ea typeface="ＭＳ Ｐゴシック" pitchFamily="-64" charset="-128"/>
                <a:cs typeface="ＭＳ Ｐゴシック" pitchFamily="-64" charset="-128"/>
              </a:defRPr>
            </a:lvl9pPr>
          </a:lstStyle>
          <a:p>
            <a:r>
              <a:rPr lang="en-US" sz="1400" dirty="0" smtClean="0"/>
              <a:t>#</a:t>
            </a:r>
            <a:r>
              <a:rPr lang="en-US" sz="1400" dirty="0" err="1" smtClean="0"/>
              <a:t>aicpanattax</a:t>
            </a:r>
            <a:endParaRPr lang="en-US" sz="14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8400"/>
            <a:ext cx="1676400" cy="457200"/>
          </a:xfrm>
          <a:prstGeom prst="rect">
            <a:avLst/>
          </a:prstGeom>
          <a:ln/>
        </p:spPr>
        <p:txBody>
          <a:bodyPr/>
          <a:lstStyle>
            <a:lvl1pPr>
              <a:defRPr/>
            </a:lvl1pPr>
          </a:lstStyle>
          <a:p>
            <a:pPr>
              <a:defRPr/>
            </a:pPr>
            <a:fld id="{781A3E7F-D677-4677-A9AF-048CFC0304A4}" type="datetime1">
              <a:rPr lang="en-US"/>
              <a:pPr>
                <a:defRPr/>
              </a:pPr>
              <a:t>1/27/2016</a:t>
            </a:fld>
            <a:endParaRPr lang="en-US"/>
          </a:p>
        </p:txBody>
      </p:sp>
      <p:sp>
        <p:nvSpPr>
          <p:cNvPr id="3"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r>
              <a:rPr lang="en-US"/>
              <a:t>Robert E. McKenzie 312.876.6927</a:t>
            </a:r>
          </a:p>
        </p:txBody>
      </p:sp>
      <p:sp>
        <p:nvSpPr>
          <p:cNvPr id="4" name="Rectangle 6"/>
          <p:cNvSpPr>
            <a:spLocks noGrp="1" noChangeArrowheads="1"/>
          </p:cNvSpPr>
          <p:nvPr>
            <p:ph type="sldNum" sz="quarter" idx="12"/>
          </p:nvPr>
        </p:nvSpPr>
        <p:spPr>
          <a:ln/>
        </p:spPr>
        <p:txBody>
          <a:bodyPr/>
          <a:lstStyle>
            <a:lvl1pPr>
              <a:defRPr/>
            </a:lvl1pPr>
          </a:lstStyle>
          <a:p>
            <a:pPr>
              <a:defRPr/>
            </a:pPr>
            <a:fld id="{D0FEED4D-A356-469D-82DA-D5C7A001E9D1}" type="slidenum">
              <a:rPr lang="en-US"/>
              <a:pPr>
                <a:defRPr/>
              </a:pPr>
              <a:t>‹#›</a:t>
            </a:fld>
            <a:endParaRPr lang="en-US"/>
          </a:p>
        </p:txBody>
      </p:sp>
    </p:spTree>
    <p:extLst>
      <p:ext uri="{BB962C8B-B14F-4D97-AF65-F5344CB8AC3E}">
        <p14:creationId xmlns:p14="http://schemas.microsoft.com/office/powerpoint/2010/main" val="3622454859"/>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6553200" y="6519152"/>
            <a:ext cx="2133600" cy="365125"/>
          </a:xfrm>
          <a:prstGeom prst="rect">
            <a:avLst/>
          </a:prstGeom>
        </p:spPr>
        <p:txBody>
          <a:bodyPr vert="horz" lIns="91440" tIns="45720" rIns="91440" bIns="45720" rtlCol="0" anchor="ctr"/>
          <a:lstStyle>
            <a:lvl1pPr algn="r">
              <a:defRPr sz="1200">
                <a:solidFill>
                  <a:srgbClr val="FFFFFF"/>
                </a:solidFill>
              </a:defRPr>
            </a:lvl1pPr>
          </a:lstStyle>
          <a:p>
            <a:fld id="{B678A430-2B5E-9C4F-A94E-0139B75F11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60" r:id="rId6"/>
  </p:sldLayoutIdLst>
  <p:timing>
    <p:tnLst>
      <p:par>
        <p:cTn id="1" dur="indefinite" restart="never" nodeType="tmRoot"/>
      </p:par>
    </p:tnLst>
  </p:timing>
  <p:hf sldNum="0" hdr="0" ftr="0" dt="0"/>
  <p:txStyles>
    <p:titleStyle>
      <a:lvl1pPr algn="l" defTabSz="457200" rtl="0" eaLnBrk="1" fontAlgn="base" hangingPunct="1">
        <a:spcBef>
          <a:spcPct val="0"/>
        </a:spcBef>
        <a:spcAft>
          <a:spcPct val="0"/>
        </a:spcAft>
        <a:defRPr sz="3200" b="1" kern="1200">
          <a:solidFill>
            <a:schemeClr val="tx1"/>
          </a:solidFill>
          <a:latin typeface="Arial"/>
          <a:ea typeface="ＭＳ Ｐゴシック" pitchFamily="-112" charset="-128"/>
          <a:cs typeface="Arial"/>
        </a:defRPr>
      </a:lvl1pPr>
      <a:lvl2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2pPr>
      <a:lvl3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3pPr>
      <a:lvl4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4pPr>
      <a:lvl5pPr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5pPr>
      <a:lvl6pPr marL="4572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6pPr>
      <a:lvl7pPr marL="9144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7pPr>
      <a:lvl8pPr marL="13716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8pPr>
      <a:lvl9pPr marL="1828800" algn="l" defTabSz="457200" rtl="0" eaLnBrk="1" fontAlgn="base" hangingPunct="1">
        <a:spcBef>
          <a:spcPct val="0"/>
        </a:spcBef>
        <a:spcAft>
          <a:spcPct val="0"/>
        </a:spcAft>
        <a:defRPr sz="3200" b="1">
          <a:solidFill>
            <a:schemeClr val="tx1"/>
          </a:solidFill>
          <a:latin typeface="Arial" pitchFamily="-112" charset="0"/>
          <a:ea typeface="ＭＳ Ｐゴシック" pitchFamily="-112" charset="-128"/>
        </a:defRPr>
      </a:lvl9pPr>
    </p:titleStyle>
    <p:bodyStyle>
      <a:lvl1pPr marL="342900" indent="-342900" algn="l" defTabSz="457200" rtl="0" eaLnBrk="1" fontAlgn="base" hangingPunct="1">
        <a:spcBef>
          <a:spcPct val="20000"/>
        </a:spcBef>
        <a:spcAft>
          <a:spcPct val="0"/>
        </a:spcAft>
        <a:buClr>
          <a:srgbClr val="0A52A1"/>
        </a:buClr>
        <a:buSzPct val="100000"/>
        <a:buBlip>
          <a:blip r:embed="rId8"/>
        </a:buBlip>
        <a:defRPr sz="2400" b="1" kern="1200">
          <a:solidFill>
            <a:srgbClr val="0A52A1"/>
          </a:solidFill>
          <a:latin typeface="Arial"/>
          <a:ea typeface="ＭＳ Ｐゴシック" pitchFamily="-112" charset="-128"/>
          <a:cs typeface="Arial"/>
        </a:defRPr>
      </a:lvl1pPr>
      <a:lvl2pPr marL="742950" indent="-285750" algn="l" defTabSz="457200" rtl="0" eaLnBrk="1" fontAlgn="base" hangingPunct="1">
        <a:spcBef>
          <a:spcPct val="20000"/>
        </a:spcBef>
        <a:spcAft>
          <a:spcPct val="0"/>
        </a:spcAft>
        <a:buFont typeface="Arial" pitchFamily="-64" charset="0"/>
        <a:buChar char="•"/>
        <a:defRPr sz="2000" kern="1200">
          <a:solidFill>
            <a:schemeClr val="tx1"/>
          </a:solidFill>
          <a:latin typeface="Arial"/>
          <a:ea typeface="ＭＳ Ｐゴシック" pitchFamily="-112" charset="-128"/>
          <a:cs typeface="Arial"/>
        </a:defRPr>
      </a:lvl2pPr>
      <a:lvl3pPr marL="1143000" indent="-228600" algn="l" defTabSz="457200" rtl="0" eaLnBrk="1" fontAlgn="base" hangingPunct="1">
        <a:spcBef>
          <a:spcPct val="20000"/>
        </a:spcBef>
        <a:spcAft>
          <a:spcPct val="0"/>
        </a:spcAft>
        <a:buFont typeface="Lucida Grande" pitchFamily="-64" charset="0"/>
        <a:buChar char="-"/>
        <a:defRPr sz="2000" kern="1200">
          <a:solidFill>
            <a:schemeClr val="tx1"/>
          </a:solidFill>
          <a:latin typeface="Arial"/>
          <a:ea typeface="ＭＳ Ｐゴシック" pitchFamily="-112" charset="-128"/>
          <a:cs typeface="Arial"/>
        </a:defRPr>
      </a:lvl3pPr>
      <a:lvl4pPr marL="1600200" indent="-228600" algn="l" defTabSz="457200" rtl="0" eaLnBrk="1" fontAlgn="base" hangingPunct="1">
        <a:spcBef>
          <a:spcPct val="20000"/>
        </a:spcBef>
        <a:spcAft>
          <a:spcPct val="0"/>
        </a:spcAft>
        <a:buFont typeface="Lucida Grande" pitchFamily="-64" charset="0"/>
        <a:buChar char="-"/>
        <a:defRPr sz="2000" kern="1200">
          <a:solidFill>
            <a:schemeClr val="tx1"/>
          </a:solidFill>
          <a:latin typeface="Arial"/>
          <a:ea typeface="ＭＳ Ｐゴシック" pitchFamily="-112" charset="-128"/>
          <a:cs typeface="Arial"/>
        </a:defRPr>
      </a:lvl4pPr>
      <a:lvl5pPr marL="2057400" indent="-228600" algn="l" defTabSz="457200" rtl="0" eaLnBrk="1" fontAlgn="base" hangingPunct="1">
        <a:spcBef>
          <a:spcPct val="20000"/>
        </a:spcBef>
        <a:spcAft>
          <a:spcPct val="0"/>
        </a:spcAft>
        <a:buFont typeface="Lucida Grande" pitchFamily="-64" charset="0"/>
        <a:buChar char="-"/>
        <a:defRPr sz="2000" kern="1200">
          <a:solidFill>
            <a:schemeClr val="tx1"/>
          </a:solidFill>
          <a:latin typeface="Arial"/>
          <a:ea typeface="ＭＳ Ｐゴシック" pitchFamily="-112"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dirty="0" smtClean="0">
                <a:latin typeface="Arial" charset="0"/>
              </a:rPr>
              <a:t>Robert E. McKenzie 312.876.6927</a:t>
            </a:r>
          </a:p>
        </p:txBody>
      </p:sp>
      <p:sp>
        <p:nvSpPr>
          <p:cNvPr id="3075" name="Rectangle 7"/>
          <p:cNvSpPr>
            <a:spLocks noGrp="1" noChangeArrowheads="1"/>
          </p:cNvSpPr>
          <p:nvPr>
            <p:ph type="sldNum" sz="quarter" idx="4294967295"/>
          </p:nvPr>
        </p:nvSpPr>
        <p:spPr>
          <a:xfrm>
            <a:off x="6553200" y="6248400"/>
            <a:ext cx="2133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DD4F5E0-F639-4ADE-8299-3E018D6DF650}" type="slidenum">
              <a:rPr lang="en-US" smtClean="0">
                <a:latin typeface="Arial" charset="0"/>
              </a:rPr>
              <a:pPr/>
              <a:t>1</a:t>
            </a:fld>
            <a:endParaRPr lang="en-US" dirty="0" smtClean="0">
              <a:latin typeface="Arial" charset="0"/>
            </a:endParaRPr>
          </a:p>
        </p:txBody>
      </p:sp>
      <p:sp>
        <p:nvSpPr>
          <p:cNvPr id="3076" name="Rectangle 2"/>
          <p:cNvSpPr>
            <a:spLocks noGrp="1" noChangeArrowheads="1"/>
          </p:cNvSpPr>
          <p:nvPr>
            <p:ph type="ctrTitle"/>
          </p:nvPr>
        </p:nvSpPr>
        <p:spPr>
          <a:xfrm>
            <a:off x="381000" y="1066800"/>
            <a:ext cx="8382000" cy="1066800"/>
          </a:xfrm>
        </p:spPr>
        <p:txBody>
          <a:bodyPr>
            <a:normAutofit/>
          </a:bodyPr>
          <a:lstStyle/>
          <a:p>
            <a:pPr eaLnBrk="1" hangingPunct="1"/>
            <a:r>
              <a:rPr lang="en-US" sz="3600" b="1" dirty="0" smtClean="0">
                <a:latin typeface="Verdana" pitchFamily="34" charset="0"/>
              </a:rPr>
              <a:t>Offers In Compromise</a:t>
            </a:r>
          </a:p>
        </p:txBody>
      </p:sp>
      <p:sp>
        <p:nvSpPr>
          <p:cNvPr id="3077" name="Rectangle 3"/>
          <p:cNvSpPr>
            <a:spLocks noGrp="1" noChangeArrowheads="1"/>
          </p:cNvSpPr>
          <p:nvPr>
            <p:ph type="subTitle" idx="1"/>
          </p:nvPr>
        </p:nvSpPr>
        <p:spPr>
          <a:xfrm>
            <a:off x="685800" y="3074276"/>
            <a:ext cx="7924800" cy="2945524"/>
          </a:xfrm>
        </p:spPr>
        <p:txBody>
          <a:bodyPr/>
          <a:lstStyle/>
          <a:p>
            <a:pPr eaLnBrk="1" hangingPunct="1"/>
            <a:r>
              <a:rPr lang="en-US" sz="2000" b="1" dirty="0" smtClean="0">
                <a:latin typeface="Verdana" pitchFamily="34" charset="0"/>
              </a:rPr>
              <a:t>Robert E. McKenzie</a:t>
            </a:r>
          </a:p>
          <a:p>
            <a:pPr eaLnBrk="1" hangingPunct="1"/>
            <a:r>
              <a:rPr lang="en-US" sz="2000" b="1" dirty="0" smtClean="0">
                <a:latin typeface="Verdana" pitchFamily="34" charset="0"/>
              </a:rPr>
              <a:t>Arnstein &amp; Lehr LLP</a:t>
            </a:r>
          </a:p>
          <a:p>
            <a:pPr eaLnBrk="1" hangingPunct="1"/>
            <a:r>
              <a:rPr lang="en-US" sz="2000" b="1" dirty="0" smtClean="0">
                <a:latin typeface="Verdana" pitchFamily="34" charset="0"/>
              </a:rPr>
              <a:t>120 South Riverside PLZ</a:t>
            </a:r>
          </a:p>
          <a:p>
            <a:pPr eaLnBrk="1" hangingPunct="1"/>
            <a:r>
              <a:rPr lang="en-US" sz="2000" b="1" dirty="0" smtClean="0">
                <a:latin typeface="Verdana" pitchFamily="34" charset="0"/>
              </a:rPr>
              <a:t>Suite 1200</a:t>
            </a:r>
          </a:p>
          <a:p>
            <a:pPr eaLnBrk="1" hangingPunct="1"/>
            <a:r>
              <a:rPr lang="en-US" sz="2000" b="1" dirty="0" smtClean="0">
                <a:latin typeface="Verdana" pitchFamily="34" charset="0"/>
              </a:rPr>
              <a:t>Chicago, IL 60606</a:t>
            </a:r>
          </a:p>
          <a:p>
            <a:pPr eaLnBrk="1" hangingPunct="1"/>
            <a:r>
              <a:rPr lang="en-US" sz="2000" b="1" dirty="0" smtClean="0">
                <a:latin typeface="Verdana" pitchFamily="34" charset="0"/>
              </a:rPr>
              <a:t>312.876.6927</a:t>
            </a:r>
          </a:p>
        </p:txBody>
      </p:sp>
      <p:sp>
        <p:nvSpPr>
          <p:cNvPr id="3078"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3AB7CE8-401A-4A6C-8082-BE79C227C9C4}" type="datetime1">
              <a:rPr lang="en-US" smtClean="0">
                <a:latin typeface="Arial" charset="0"/>
              </a:rPr>
              <a:pPr/>
              <a:t>1/27/2016</a:t>
            </a:fld>
            <a:endParaRPr lang="en-US" dirty="0" smtClean="0">
              <a:latin typeface="Arial" charset="0"/>
            </a:endParaRPr>
          </a:p>
        </p:txBody>
      </p:sp>
    </p:spTree>
    <p:extLst>
      <p:ext uri="{BB962C8B-B14F-4D97-AF65-F5344CB8AC3E}">
        <p14:creationId xmlns:p14="http://schemas.microsoft.com/office/powerpoint/2010/main" val="1262745788"/>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3124200" y="6248400"/>
            <a:ext cx="2895600" cy="457200"/>
          </a:xfrm>
          <a:prstGeom prst="rect">
            <a:avLst/>
          </a:prstGeom>
        </p:spPr>
        <p:txBody>
          <a:bodyPr/>
          <a:lstStyle/>
          <a:p>
            <a:r>
              <a:rPr lang="en-US" dirty="0"/>
              <a:t>Robert E. McKenzie       312.876.6927</a:t>
            </a:r>
          </a:p>
        </p:txBody>
      </p:sp>
      <p:sp>
        <p:nvSpPr>
          <p:cNvPr id="6" name="Slide Number Placeholder 5"/>
          <p:cNvSpPr>
            <a:spLocks noGrp="1"/>
          </p:cNvSpPr>
          <p:nvPr>
            <p:ph type="sldNum" sz="quarter" idx="4294967295"/>
          </p:nvPr>
        </p:nvSpPr>
        <p:spPr>
          <a:xfrm>
            <a:off x="6553200" y="6248400"/>
            <a:ext cx="2133600" cy="457200"/>
          </a:xfrm>
          <a:prstGeom prst="rect">
            <a:avLst/>
          </a:prstGeom>
        </p:spPr>
        <p:txBody>
          <a:bodyPr/>
          <a:lstStyle/>
          <a:p>
            <a:fld id="{399A104E-7A3A-413B-8D14-C7C1E56C0286}" type="slidenum">
              <a:rPr lang="en-US"/>
              <a:pPr/>
              <a:t>10</a:t>
            </a:fld>
            <a:endParaRPr lang="en-US" dirty="0"/>
          </a:p>
        </p:txBody>
      </p:sp>
      <p:sp>
        <p:nvSpPr>
          <p:cNvPr id="4098" name="Rectangle 2"/>
          <p:cNvSpPr>
            <a:spLocks noGrp="1" noChangeArrowheads="1"/>
          </p:cNvSpPr>
          <p:nvPr>
            <p:ph type="title"/>
          </p:nvPr>
        </p:nvSpPr>
        <p:spPr/>
        <p:txBody>
          <a:bodyPr/>
          <a:lstStyle/>
          <a:p>
            <a:r>
              <a:rPr lang="en-US" dirty="0"/>
              <a:t>New OIC Forms</a:t>
            </a:r>
          </a:p>
        </p:txBody>
      </p:sp>
      <p:sp>
        <p:nvSpPr>
          <p:cNvPr id="4099" name="Rectangle 3"/>
          <p:cNvSpPr>
            <a:spLocks noGrp="1" noChangeArrowheads="1"/>
          </p:cNvSpPr>
          <p:nvPr>
            <p:ph type="body" idx="1"/>
          </p:nvPr>
        </p:nvSpPr>
        <p:spPr/>
        <p:txBody>
          <a:bodyPr/>
          <a:lstStyle/>
          <a:p>
            <a:r>
              <a:rPr lang="en-US" sz="2800" dirty="0" smtClean="0"/>
              <a:t>2015 </a:t>
            </a:r>
            <a:r>
              <a:rPr lang="en-US" sz="2800" dirty="0"/>
              <a:t>IRS released new version of Form 656-B, “Offer in Compromise Booklet,” and revised Form 656, “Offer in Compromise.” </a:t>
            </a:r>
          </a:p>
          <a:p>
            <a:r>
              <a:rPr lang="en-US" sz="2800" dirty="0"/>
              <a:t>Many specific warnings to TP</a:t>
            </a:r>
          </a:p>
          <a:p>
            <a:r>
              <a:rPr lang="en-US" sz="2800" dirty="0"/>
              <a:t>Waiver of fee and/or </a:t>
            </a:r>
            <a:r>
              <a:rPr lang="en-US" sz="2800" dirty="0" err="1"/>
              <a:t>downpayment</a:t>
            </a:r>
            <a:r>
              <a:rPr lang="en-US" sz="2800" dirty="0"/>
              <a:t> included in the form</a:t>
            </a:r>
          </a:p>
        </p:txBody>
      </p:sp>
    </p:spTree>
    <p:extLst>
      <p:ext uri="{BB962C8B-B14F-4D97-AF65-F5344CB8AC3E}">
        <p14:creationId xmlns:p14="http://schemas.microsoft.com/office/powerpoint/2010/main" val="209771638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12291"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8C4A3A3-11A9-4C11-9A89-6A5C11308399}" type="slidenum">
              <a:rPr lang="en-US" smtClean="0">
                <a:latin typeface="Arial" charset="0"/>
              </a:rPr>
              <a:pPr/>
              <a:t>11</a:t>
            </a:fld>
            <a:endParaRPr lang="en-US" smtClean="0">
              <a:latin typeface="Arial" charset="0"/>
            </a:endParaRPr>
          </a:p>
        </p:txBody>
      </p:sp>
      <p:sp>
        <p:nvSpPr>
          <p:cNvPr id="12292" name="Rectangle 2"/>
          <p:cNvSpPr>
            <a:spLocks noGrp="1" noChangeArrowheads="1"/>
          </p:cNvSpPr>
          <p:nvPr>
            <p:ph type="title"/>
          </p:nvPr>
        </p:nvSpPr>
        <p:spPr/>
        <p:txBody>
          <a:bodyPr>
            <a:normAutofit/>
          </a:bodyPr>
          <a:lstStyle/>
          <a:p>
            <a:pPr eaLnBrk="1" hangingPunct="1"/>
            <a:r>
              <a:rPr lang="en-US" sz="4000" dirty="0" smtClean="0"/>
              <a:t>NEW FRESH START INITIATIVE</a:t>
            </a:r>
            <a:endParaRPr lang="en-US" sz="2400" dirty="0" smtClean="0"/>
          </a:p>
        </p:txBody>
      </p:sp>
      <p:sp>
        <p:nvSpPr>
          <p:cNvPr id="12293" name="Rectangle 3"/>
          <p:cNvSpPr>
            <a:spLocks noGrp="1" noChangeArrowheads="1"/>
          </p:cNvSpPr>
          <p:nvPr>
            <p:ph type="body" idx="1"/>
          </p:nvPr>
        </p:nvSpPr>
        <p:spPr/>
        <p:txBody>
          <a:bodyPr/>
          <a:lstStyle/>
          <a:p>
            <a:pPr eaLnBrk="1" hangingPunct="1"/>
            <a:r>
              <a:rPr lang="en-US" sz="2800" smtClean="0"/>
              <a:t>5-21-12</a:t>
            </a:r>
          </a:p>
          <a:p>
            <a:pPr eaLnBrk="1" hangingPunct="1"/>
            <a:r>
              <a:rPr lang="en-US" sz="2800" smtClean="0"/>
              <a:t>Revises calculation of future income for OIC’s</a:t>
            </a:r>
          </a:p>
          <a:p>
            <a:pPr eaLnBrk="1" hangingPunct="1"/>
            <a:r>
              <a:rPr lang="en-US" sz="2800" smtClean="0"/>
              <a:t>Expands allowable expense categories</a:t>
            </a:r>
          </a:p>
          <a:p>
            <a:pPr eaLnBrk="1" hangingPunct="1"/>
            <a:r>
              <a:rPr lang="en-US" sz="2800" smtClean="0"/>
              <a:t>Liberalizes valuation of vehicles</a:t>
            </a:r>
          </a:p>
          <a:p>
            <a:pPr eaLnBrk="1" hangingPunct="1"/>
            <a:r>
              <a:rPr lang="en-US" sz="2800" smtClean="0"/>
              <a:t>Liberalizes valuation of assets used in business</a:t>
            </a:r>
          </a:p>
          <a:p>
            <a:pPr eaLnBrk="1" hangingPunct="1"/>
            <a:r>
              <a:rPr lang="en-US" sz="2800" smtClean="0"/>
              <a:t>Reduces use of dissipated asset theories</a:t>
            </a:r>
          </a:p>
          <a:p>
            <a:pPr eaLnBrk="1" hangingPunct="1"/>
            <a:r>
              <a:rPr lang="en-US" sz="2800" smtClean="0"/>
              <a:t>Reduces multiplier for determining future income component of RCP</a:t>
            </a:r>
          </a:p>
        </p:txBody>
      </p:sp>
      <p:sp>
        <p:nvSpPr>
          <p:cNvPr id="12294"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A391E16-2371-454F-9D61-5EC522254AB3}"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157540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13315"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214AE2B-FA3C-4954-8A5F-C2F7F28E8E4B}" type="slidenum">
              <a:rPr lang="en-US" smtClean="0">
                <a:latin typeface="Arial" charset="0"/>
              </a:rPr>
              <a:pPr/>
              <a:t>12</a:t>
            </a:fld>
            <a:endParaRPr lang="en-US" smtClean="0">
              <a:latin typeface="Arial" charset="0"/>
            </a:endParaRPr>
          </a:p>
        </p:txBody>
      </p:sp>
      <p:sp>
        <p:nvSpPr>
          <p:cNvPr id="13316" name="Rectangle 2"/>
          <p:cNvSpPr>
            <a:spLocks noGrp="1" noChangeArrowheads="1"/>
          </p:cNvSpPr>
          <p:nvPr>
            <p:ph type="title"/>
          </p:nvPr>
        </p:nvSpPr>
        <p:spPr/>
        <p:txBody>
          <a:bodyPr>
            <a:normAutofit fontScale="90000"/>
          </a:bodyPr>
          <a:lstStyle/>
          <a:p>
            <a:pPr eaLnBrk="1" hangingPunct="1"/>
            <a:r>
              <a:rPr lang="en-US" dirty="0" smtClean="0"/>
              <a:t>Reduced Valuation of Assets </a:t>
            </a:r>
            <a:br>
              <a:rPr lang="en-US" dirty="0" smtClean="0"/>
            </a:br>
            <a:endParaRPr lang="en-US" sz="2800" dirty="0" smtClean="0"/>
          </a:p>
        </p:txBody>
      </p:sp>
      <p:sp>
        <p:nvSpPr>
          <p:cNvPr id="13317" name="Rectangle 3"/>
          <p:cNvSpPr>
            <a:spLocks noGrp="1" noChangeArrowheads="1"/>
          </p:cNvSpPr>
          <p:nvPr>
            <p:ph type="body" idx="1"/>
          </p:nvPr>
        </p:nvSpPr>
        <p:spPr>
          <a:xfrm>
            <a:off x="508680" y="994611"/>
            <a:ext cx="8178120" cy="5272373"/>
          </a:xfrm>
        </p:spPr>
        <p:txBody>
          <a:bodyPr/>
          <a:lstStyle/>
          <a:p>
            <a:pPr eaLnBrk="1" hangingPunct="1">
              <a:lnSpc>
                <a:spcPct val="80000"/>
              </a:lnSpc>
            </a:pPr>
            <a:r>
              <a:rPr lang="en-US" sz="2400" dirty="0" smtClean="0"/>
              <a:t>As a general rule, equity in income producing assets will not be added to RCP of  a viable business unless the assets are not critical to the business</a:t>
            </a:r>
          </a:p>
          <a:p>
            <a:pPr eaLnBrk="1" hangingPunct="1">
              <a:lnSpc>
                <a:spcPct val="80000"/>
              </a:lnSpc>
            </a:pPr>
            <a:r>
              <a:rPr lang="en-US" sz="2400" dirty="0" smtClean="0"/>
              <a:t>Reduce the value of TP cash by $1,000 and by the amount of allowable expenses because it will be used for those expenses</a:t>
            </a:r>
          </a:p>
          <a:p>
            <a:pPr eaLnBrk="1" hangingPunct="1">
              <a:lnSpc>
                <a:spcPct val="80000"/>
              </a:lnSpc>
            </a:pPr>
            <a:r>
              <a:rPr lang="en-US" sz="2400" dirty="0" smtClean="0"/>
              <a:t>Reduce the value of vehicles, planes &amp; boats used to produce income or for health &amp; welfare of the family by $3,450 each</a:t>
            </a:r>
          </a:p>
          <a:p>
            <a:pPr eaLnBrk="1" hangingPunct="1">
              <a:lnSpc>
                <a:spcPct val="80000"/>
              </a:lnSpc>
            </a:pPr>
            <a:r>
              <a:rPr lang="en-US" sz="2400" dirty="0" smtClean="0"/>
              <a:t>Less use of dissipated asset theory</a:t>
            </a:r>
          </a:p>
          <a:p>
            <a:pPr lvl="1" eaLnBrk="1" hangingPunct="1">
              <a:lnSpc>
                <a:spcPct val="80000"/>
              </a:lnSpc>
            </a:pPr>
            <a:r>
              <a:rPr lang="en-US" sz="2000" dirty="0" smtClean="0"/>
              <a:t>If liability did not exist at the time TP at time of transfer</a:t>
            </a:r>
          </a:p>
          <a:p>
            <a:pPr lvl="1" eaLnBrk="1" hangingPunct="1">
              <a:lnSpc>
                <a:spcPct val="80000"/>
              </a:lnSpc>
            </a:pPr>
            <a:r>
              <a:rPr lang="en-US" sz="2000" dirty="0" smtClean="0"/>
              <a:t>Withdrawals from IRA’s &amp; 401K’s to invest in a business if taxpayer did not owe taxes at that time</a:t>
            </a:r>
          </a:p>
          <a:p>
            <a:pPr lvl="1" eaLnBrk="1" hangingPunct="1">
              <a:lnSpc>
                <a:spcPct val="80000"/>
              </a:lnSpc>
            </a:pPr>
            <a:r>
              <a:rPr lang="en-US" sz="2000" dirty="0" smtClean="0"/>
              <a:t>3 year period for asserting dissipated assets including the year of submission</a:t>
            </a:r>
          </a:p>
          <a:p>
            <a:pPr eaLnBrk="1" hangingPunct="1">
              <a:lnSpc>
                <a:spcPct val="80000"/>
              </a:lnSpc>
            </a:pPr>
            <a:endParaRPr lang="en-US" sz="2400" dirty="0" smtClean="0"/>
          </a:p>
        </p:txBody>
      </p:sp>
      <p:sp>
        <p:nvSpPr>
          <p:cNvPr id="13318"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F3CB5AB-93DA-4A3B-80E5-C146DADE05CE}"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742252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14339"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590E9E2-6E52-4ED6-AEA2-FBBD266E571F}" type="slidenum">
              <a:rPr lang="en-US" smtClean="0">
                <a:latin typeface="Arial" charset="0"/>
              </a:rPr>
              <a:pPr/>
              <a:t>13</a:t>
            </a:fld>
            <a:endParaRPr lang="en-US" smtClean="0">
              <a:latin typeface="Arial" charset="0"/>
            </a:endParaRPr>
          </a:p>
        </p:txBody>
      </p:sp>
      <p:sp>
        <p:nvSpPr>
          <p:cNvPr id="14340" name="Rectangle 2"/>
          <p:cNvSpPr>
            <a:spLocks noGrp="1" noChangeArrowheads="1"/>
          </p:cNvSpPr>
          <p:nvPr>
            <p:ph type="title"/>
          </p:nvPr>
        </p:nvSpPr>
        <p:spPr/>
        <p:txBody>
          <a:bodyPr>
            <a:normAutofit fontScale="90000"/>
          </a:bodyPr>
          <a:lstStyle/>
          <a:p>
            <a:pPr eaLnBrk="1" hangingPunct="1"/>
            <a:r>
              <a:rPr lang="en-US" dirty="0" smtClean="0"/>
              <a:t>Future Income Component </a:t>
            </a:r>
            <a:br>
              <a:rPr lang="en-US" dirty="0" smtClean="0"/>
            </a:br>
            <a:endParaRPr lang="en-US" sz="2800" dirty="0" smtClean="0"/>
          </a:p>
        </p:txBody>
      </p:sp>
      <p:sp>
        <p:nvSpPr>
          <p:cNvPr id="14341" name="Rectangle 3"/>
          <p:cNvSpPr>
            <a:spLocks noGrp="1" noChangeArrowheads="1"/>
          </p:cNvSpPr>
          <p:nvPr>
            <p:ph type="body" idx="1"/>
          </p:nvPr>
        </p:nvSpPr>
        <p:spPr>
          <a:xfrm>
            <a:off x="208547" y="1236213"/>
            <a:ext cx="8783053" cy="5012187"/>
          </a:xfrm>
        </p:spPr>
        <p:txBody>
          <a:bodyPr/>
          <a:lstStyle/>
          <a:p>
            <a:pPr eaLnBrk="1" hangingPunct="1">
              <a:lnSpc>
                <a:spcPct val="90000"/>
              </a:lnSpc>
            </a:pPr>
            <a:r>
              <a:rPr lang="en-US" sz="3200" dirty="0" smtClean="0"/>
              <a:t>More expenses allowed</a:t>
            </a:r>
          </a:p>
          <a:p>
            <a:pPr lvl="1" eaLnBrk="1" hangingPunct="1">
              <a:lnSpc>
                <a:spcPct val="90000"/>
              </a:lnSpc>
            </a:pPr>
            <a:r>
              <a:rPr lang="en-US" sz="2800" dirty="0" smtClean="0"/>
              <a:t>Student loan payments</a:t>
            </a:r>
          </a:p>
          <a:p>
            <a:pPr lvl="1" eaLnBrk="1" hangingPunct="1">
              <a:lnSpc>
                <a:spcPct val="90000"/>
              </a:lnSpc>
            </a:pPr>
            <a:r>
              <a:rPr lang="en-US" sz="2800" dirty="0" smtClean="0"/>
              <a:t>Payments to state agencies proportional to federal payment</a:t>
            </a:r>
          </a:p>
          <a:p>
            <a:pPr lvl="1" eaLnBrk="1" hangingPunct="1">
              <a:lnSpc>
                <a:spcPct val="90000"/>
              </a:lnSpc>
            </a:pPr>
            <a:r>
              <a:rPr lang="en-US" sz="2800" dirty="0" smtClean="0"/>
              <a:t>Charge card payments</a:t>
            </a:r>
          </a:p>
          <a:p>
            <a:pPr lvl="1" eaLnBrk="1" hangingPunct="1">
              <a:lnSpc>
                <a:spcPct val="90000"/>
              </a:lnSpc>
            </a:pPr>
            <a:r>
              <a:rPr lang="en-US" sz="2800" dirty="0" smtClean="0"/>
              <a:t>No longer only allow car payments to projected payoff date</a:t>
            </a:r>
          </a:p>
          <a:p>
            <a:pPr lvl="1" eaLnBrk="1" hangingPunct="1">
              <a:lnSpc>
                <a:spcPct val="90000"/>
              </a:lnSpc>
            </a:pPr>
            <a:r>
              <a:rPr lang="en-US" sz="2800" dirty="0" smtClean="0"/>
              <a:t>Extra $200 per month allowed for vehicles with more than 75,000 miles or 6 years or older</a:t>
            </a:r>
          </a:p>
        </p:txBody>
      </p:sp>
      <p:sp>
        <p:nvSpPr>
          <p:cNvPr id="14342"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0467C55D-6259-4178-9376-749F4543E181}"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3102445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0DA864C-1233-4A23-BD67-A6E765650BAF}" type="datetime1">
              <a:rPr lang="en-US" smtClean="0">
                <a:latin typeface="Arial" charset="0"/>
              </a:rPr>
              <a:pPr/>
              <a:t>1/27/2016</a:t>
            </a:fld>
            <a:endParaRPr lang="en-US" smtClean="0">
              <a:latin typeface="Arial" charset="0"/>
            </a:endParaRPr>
          </a:p>
        </p:txBody>
      </p:sp>
      <p:sp>
        <p:nvSpPr>
          <p:cNvPr id="15363"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a:t>
            </a:r>
          </a:p>
        </p:txBody>
      </p:sp>
      <p:sp>
        <p:nvSpPr>
          <p:cNvPr id="15364"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FF7E898-27B1-4703-A3E9-8E191CFBED0D}" type="slidenum">
              <a:rPr lang="en-US" smtClean="0">
                <a:latin typeface="Arial" charset="0"/>
              </a:rPr>
              <a:pPr/>
              <a:t>14</a:t>
            </a:fld>
            <a:endParaRPr lang="en-US" smtClean="0">
              <a:latin typeface="Arial" charset="0"/>
            </a:endParaRPr>
          </a:p>
        </p:txBody>
      </p:sp>
      <p:sp>
        <p:nvSpPr>
          <p:cNvPr id="15365" name="Rectangle 2"/>
          <p:cNvSpPr>
            <a:spLocks noGrp="1" noChangeArrowheads="1"/>
          </p:cNvSpPr>
          <p:nvPr>
            <p:ph type="title"/>
          </p:nvPr>
        </p:nvSpPr>
        <p:spPr/>
        <p:txBody>
          <a:bodyPr/>
          <a:lstStyle/>
          <a:p>
            <a:r>
              <a:rPr lang="en-US" smtClean="0"/>
              <a:t>IRC Sec. 7122(c)(2)(B)</a:t>
            </a:r>
          </a:p>
        </p:txBody>
      </p:sp>
      <p:sp>
        <p:nvSpPr>
          <p:cNvPr id="15366" name="Rectangle 3"/>
          <p:cNvSpPr>
            <a:spLocks noGrp="1" noChangeArrowheads="1"/>
          </p:cNvSpPr>
          <p:nvPr>
            <p:ph type="body" idx="1"/>
          </p:nvPr>
        </p:nvSpPr>
        <p:spPr>
          <a:xfrm>
            <a:off x="762000" y="1443789"/>
            <a:ext cx="7772400" cy="4652211"/>
          </a:xfrm>
        </p:spPr>
        <p:txBody>
          <a:bodyPr/>
          <a:lstStyle/>
          <a:p>
            <a:pPr>
              <a:lnSpc>
                <a:spcPct val="90000"/>
              </a:lnSpc>
            </a:pPr>
            <a:r>
              <a:rPr lang="en-US" sz="2800" dirty="0" smtClean="0"/>
              <a:t>(B) Use of schedules. The guidelines shall provide that officers and employees of the Internal Revenue Service shall determine, on the basis of the facts and circumstances of each taxpayer, whether the use of the schedules published under subparagraph (A) is appropriate and </a:t>
            </a:r>
            <a:r>
              <a:rPr lang="en-US" sz="2800" i="1" u="sng" dirty="0" smtClean="0"/>
              <a:t>shall not use the schedules to the extent such use would result in the taxpayer not having adequate means to provide for basic living expenses.</a:t>
            </a:r>
          </a:p>
          <a:p>
            <a:pPr>
              <a:lnSpc>
                <a:spcPct val="90000"/>
              </a:lnSpc>
            </a:pPr>
            <a:endParaRPr lang="en-US" sz="2800" i="1" u="sng" dirty="0" smtClean="0"/>
          </a:p>
          <a:p>
            <a:pPr>
              <a:lnSpc>
                <a:spcPct val="90000"/>
              </a:lnSpc>
            </a:pPr>
            <a:endParaRPr lang="en-US" sz="2800" dirty="0" smtClean="0"/>
          </a:p>
        </p:txBody>
      </p:sp>
    </p:spTree>
    <p:extLst>
      <p:ext uri="{BB962C8B-B14F-4D97-AF65-F5344CB8AC3E}">
        <p14:creationId xmlns:p14="http://schemas.microsoft.com/office/powerpoint/2010/main" val="3220450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3124200" y="6248400"/>
            <a:ext cx="2895600" cy="457200"/>
          </a:xfrm>
          <a:prstGeom prst="rect">
            <a:avLst/>
          </a:prstGeom>
        </p:spPr>
        <p:txBody>
          <a:bodyPr/>
          <a:lstStyle/>
          <a:p>
            <a:r>
              <a:rPr lang="en-US"/>
              <a:t>Robert E. McKenzie       312.876.6927</a:t>
            </a:r>
          </a:p>
        </p:txBody>
      </p:sp>
      <p:sp>
        <p:nvSpPr>
          <p:cNvPr id="6" name="Slide Number Placeholder 5"/>
          <p:cNvSpPr>
            <a:spLocks noGrp="1"/>
          </p:cNvSpPr>
          <p:nvPr>
            <p:ph type="sldNum" sz="quarter" idx="4294967295"/>
          </p:nvPr>
        </p:nvSpPr>
        <p:spPr>
          <a:xfrm>
            <a:off x="6553200" y="6248400"/>
            <a:ext cx="2133600" cy="457200"/>
          </a:xfrm>
          <a:prstGeom prst="rect">
            <a:avLst/>
          </a:prstGeom>
        </p:spPr>
        <p:txBody>
          <a:bodyPr/>
          <a:lstStyle/>
          <a:p>
            <a:fld id="{DC5BB571-F8F1-4C54-8609-1AA30F52DE32}" type="slidenum">
              <a:rPr lang="en-US"/>
              <a:pPr/>
              <a:t>15</a:t>
            </a:fld>
            <a:endParaRPr lang="en-US"/>
          </a:p>
        </p:txBody>
      </p:sp>
      <p:sp>
        <p:nvSpPr>
          <p:cNvPr id="40962" name="Rectangle 2"/>
          <p:cNvSpPr>
            <a:spLocks noGrp="1" noChangeArrowheads="1"/>
          </p:cNvSpPr>
          <p:nvPr>
            <p:ph type="title"/>
          </p:nvPr>
        </p:nvSpPr>
        <p:spPr/>
        <p:txBody>
          <a:bodyPr/>
          <a:lstStyle/>
          <a:p>
            <a:r>
              <a:rPr lang="en-US" b="1"/>
              <a:t>TIPRA 2005</a:t>
            </a:r>
          </a:p>
        </p:txBody>
      </p:sp>
      <p:sp>
        <p:nvSpPr>
          <p:cNvPr id="40963" name="Rectangle 3"/>
          <p:cNvSpPr>
            <a:spLocks noGrp="1" noChangeArrowheads="1"/>
          </p:cNvSpPr>
          <p:nvPr>
            <p:ph type="body" idx="1"/>
          </p:nvPr>
        </p:nvSpPr>
        <p:spPr>
          <a:xfrm>
            <a:off x="508680" y="1254797"/>
            <a:ext cx="8178120" cy="5012187"/>
          </a:xfrm>
        </p:spPr>
        <p:txBody>
          <a:bodyPr/>
          <a:lstStyle/>
          <a:p>
            <a:r>
              <a:rPr lang="en-US" sz="3200" dirty="0" smtClean="0"/>
              <a:t>(</a:t>
            </a:r>
            <a:r>
              <a:rPr lang="en-US" sz="3200" dirty="0"/>
              <a:t>1) PARTIAL PAYMENT REQUIRED WITH SUBMISSION-	</a:t>
            </a:r>
          </a:p>
          <a:p>
            <a:pPr lvl="1"/>
            <a:r>
              <a:rPr lang="en-US" sz="2800" dirty="0"/>
              <a:t>(A) LUMP-SUM OFFERS-</a:t>
            </a:r>
          </a:p>
          <a:p>
            <a:pPr lvl="2"/>
            <a:r>
              <a:rPr lang="en-US" sz="2400" dirty="0"/>
              <a:t>(i) IN GENERAL- The submission of any lump-sum offer -in-compromise shall be accompanied by the payment of 20 percent of amount of such offer .</a:t>
            </a:r>
          </a:p>
          <a:p>
            <a:pPr lvl="2"/>
            <a:r>
              <a:rPr lang="en-US" sz="2400" dirty="0"/>
              <a:t>(ii) LUMP-SUM OFFER -IN-COMPROMISE - For purposes of this section, the term `lump-sum offer -in-compromise' means any offer of payments made in 5 or fewer installments.</a:t>
            </a:r>
          </a:p>
        </p:txBody>
      </p:sp>
    </p:spTree>
    <p:extLst>
      <p:ext uri="{BB962C8B-B14F-4D97-AF65-F5344CB8AC3E}">
        <p14:creationId xmlns:p14="http://schemas.microsoft.com/office/powerpoint/2010/main" val="3695282851"/>
      </p:ext>
    </p:extLst>
  </p:cSld>
  <p:clrMapOvr>
    <a:masterClrMapping/>
  </p:clrMapOvr>
  <p:transition>
    <p:cover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3124200" y="6248400"/>
            <a:ext cx="2895600" cy="457200"/>
          </a:xfrm>
          <a:prstGeom prst="rect">
            <a:avLst/>
          </a:prstGeom>
        </p:spPr>
        <p:txBody>
          <a:bodyPr/>
          <a:lstStyle/>
          <a:p>
            <a:r>
              <a:rPr lang="en-US"/>
              <a:t>Robert E. McKenzie       312.876.6927</a:t>
            </a:r>
          </a:p>
        </p:txBody>
      </p:sp>
      <p:sp>
        <p:nvSpPr>
          <p:cNvPr id="6" name="Slide Number Placeholder 5"/>
          <p:cNvSpPr>
            <a:spLocks noGrp="1"/>
          </p:cNvSpPr>
          <p:nvPr>
            <p:ph type="sldNum" sz="quarter" idx="4294967295"/>
          </p:nvPr>
        </p:nvSpPr>
        <p:spPr>
          <a:xfrm>
            <a:off x="6553200" y="6248400"/>
            <a:ext cx="2133600" cy="457200"/>
          </a:xfrm>
          <a:prstGeom prst="rect">
            <a:avLst/>
          </a:prstGeom>
        </p:spPr>
        <p:txBody>
          <a:bodyPr/>
          <a:lstStyle/>
          <a:p>
            <a:fld id="{5186546B-3F70-45F6-9837-930F03D32E65}" type="slidenum">
              <a:rPr lang="en-US"/>
              <a:pPr/>
              <a:t>16</a:t>
            </a:fld>
            <a:endParaRPr lang="en-US"/>
          </a:p>
        </p:txBody>
      </p:sp>
      <p:sp>
        <p:nvSpPr>
          <p:cNvPr id="43010" name="Rectangle 2"/>
          <p:cNvSpPr>
            <a:spLocks noGrp="1" noChangeArrowheads="1"/>
          </p:cNvSpPr>
          <p:nvPr>
            <p:ph type="title"/>
          </p:nvPr>
        </p:nvSpPr>
        <p:spPr/>
        <p:txBody>
          <a:bodyPr/>
          <a:lstStyle/>
          <a:p>
            <a:r>
              <a:rPr lang="en-US" sz="2900"/>
              <a:t>PERIODIC PAYMENT OFFERS-</a:t>
            </a:r>
          </a:p>
        </p:txBody>
      </p:sp>
      <p:sp>
        <p:nvSpPr>
          <p:cNvPr id="43011" name="Rectangle 3"/>
          <p:cNvSpPr>
            <a:spLocks noGrp="1" noChangeArrowheads="1"/>
          </p:cNvSpPr>
          <p:nvPr>
            <p:ph type="body" idx="1"/>
          </p:nvPr>
        </p:nvSpPr>
        <p:spPr/>
        <p:txBody>
          <a:bodyPr/>
          <a:lstStyle/>
          <a:p>
            <a:r>
              <a:rPr lang="en-US" sz="2800"/>
              <a:t>The submission of any periodic payment offer -in-compromise shall be accompanied by the payment of the amount of the first proposed installment and each proposed installment due during the period such offer is being evaluated for acceptance and has not been rejected by the Secretary. Any failure to make a payment required under the preceding sentence shall be deemed a withdrawal of the offer -in-compromise .</a:t>
            </a:r>
          </a:p>
        </p:txBody>
      </p:sp>
    </p:spTree>
    <p:extLst>
      <p:ext uri="{BB962C8B-B14F-4D97-AF65-F5344CB8AC3E}">
        <p14:creationId xmlns:p14="http://schemas.microsoft.com/office/powerpoint/2010/main" val="715589851"/>
      </p:ext>
    </p:extLst>
  </p:cSld>
  <p:clrMapOvr>
    <a:masterClrMapping/>
  </p:clrMapOvr>
  <p:transition>
    <p:cover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3124200" y="6248400"/>
            <a:ext cx="2895600" cy="457200"/>
          </a:xfrm>
          <a:prstGeom prst="rect">
            <a:avLst/>
          </a:prstGeom>
        </p:spPr>
        <p:txBody>
          <a:bodyPr/>
          <a:lstStyle/>
          <a:p>
            <a:r>
              <a:rPr lang="en-US"/>
              <a:t>Robert E. McKenzie       312.876.6927</a:t>
            </a:r>
          </a:p>
        </p:txBody>
      </p:sp>
      <p:sp>
        <p:nvSpPr>
          <p:cNvPr id="6" name="Slide Number Placeholder 5"/>
          <p:cNvSpPr>
            <a:spLocks noGrp="1"/>
          </p:cNvSpPr>
          <p:nvPr>
            <p:ph type="sldNum" sz="quarter" idx="4294967295"/>
          </p:nvPr>
        </p:nvSpPr>
        <p:spPr>
          <a:xfrm>
            <a:off x="6553200" y="6248400"/>
            <a:ext cx="2133600" cy="457200"/>
          </a:xfrm>
          <a:prstGeom prst="rect">
            <a:avLst/>
          </a:prstGeom>
        </p:spPr>
        <p:txBody>
          <a:bodyPr/>
          <a:lstStyle/>
          <a:p>
            <a:fld id="{014AA45A-D95D-4B20-90A2-CEB0DAA398F8}" type="slidenum">
              <a:rPr lang="en-US"/>
              <a:pPr/>
              <a:t>17</a:t>
            </a:fld>
            <a:endParaRPr lang="en-US"/>
          </a:p>
        </p:txBody>
      </p:sp>
      <p:sp>
        <p:nvSpPr>
          <p:cNvPr id="45058" name="Rectangle 2"/>
          <p:cNvSpPr>
            <a:spLocks noGrp="1" noChangeArrowheads="1"/>
          </p:cNvSpPr>
          <p:nvPr>
            <p:ph type="title"/>
          </p:nvPr>
        </p:nvSpPr>
        <p:spPr/>
        <p:txBody>
          <a:bodyPr/>
          <a:lstStyle/>
          <a:p>
            <a:r>
              <a:rPr lang="en-US"/>
              <a:t>RULES OF APPLICATION-</a:t>
            </a:r>
          </a:p>
        </p:txBody>
      </p:sp>
      <p:sp>
        <p:nvSpPr>
          <p:cNvPr id="45059" name="Rectangle 3"/>
          <p:cNvSpPr>
            <a:spLocks noGrp="1" noChangeArrowheads="1"/>
          </p:cNvSpPr>
          <p:nvPr>
            <p:ph type="body" idx="1"/>
          </p:nvPr>
        </p:nvSpPr>
        <p:spPr>
          <a:xfrm>
            <a:off x="532743" y="1481739"/>
            <a:ext cx="8178120" cy="4766661"/>
          </a:xfrm>
        </p:spPr>
        <p:txBody>
          <a:bodyPr/>
          <a:lstStyle/>
          <a:p>
            <a:pPr>
              <a:buFont typeface="Wingdings" pitchFamily="2" charset="2"/>
              <a:buNone/>
            </a:pPr>
            <a:endParaRPr lang="en-US" sz="3600" dirty="0"/>
          </a:p>
          <a:p>
            <a:r>
              <a:rPr lang="en-US" sz="2800" dirty="0"/>
              <a:t>(A) USE OF PAYMENT- The application of any payment made under this subsection to the assessed tax or other amounts imposed under this title with respect to such tax may be specified by the taxpayer.</a:t>
            </a:r>
          </a:p>
          <a:p>
            <a:pPr>
              <a:buFont typeface="Wingdings" pitchFamily="2" charset="2"/>
              <a:buNone/>
            </a:pPr>
            <a:endParaRPr lang="en-US" sz="2800" dirty="0"/>
          </a:p>
        </p:txBody>
      </p:sp>
    </p:spTree>
    <p:extLst>
      <p:ext uri="{BB962C8B-B14F-4D97-AF65-F5344CB8AC3E}">
        <p14:creationId xmlns:p14="http://schemas.microsoft.com/office/powerpoint/2010/main" val="3242863241"/>
      </p:ext>
    </p:extLst>
  </p:cSld>
  <p:clrMapOvr>
    <a:masterClrMapping/>
  </p:clrMapOvr>
  <p:transition>
    <p:cover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16387"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ED65E25-0C4F-4DA5-B371-18A037C492BC}" type="slidenum">
              <a:rPr lang="en-US" smtClean="0">
                <a:latin typeface="Arial" charset="0"/>
              </a:rPr>
              <a:pPr/>
              <a:t>18</a:t>
            </a:fld>
            <a:endParaRPr lang="en-US" smtClean="0">
              <a:latin typeface="Arial" charset="0"/>
            </a:endParaRPr>
          </a:p>
        </p:txBody>
      </p:sp>
      <p:sp>
        <p:nvSpPr>
          <p:cNvPr id="16388" name="Rectangle 2"/>
          <p:cNvSpPr>
            <a:spLocks noGrp="1" noChangeArrowheads="1"/>
          </p:cNvSpPr>
          <p:nvPr>
            <p:ph type="title"/>
          </p:nvPr>
        </p:nvSpPr>
        <p:spPr/>
        <p:txBody>
          <a:bodyPr>
            <a:normAutofit fontScale="90000"/>
          </a:bodyPr>
          <a:lstStyle/>
          <a:p>
            <a:pPr eaLnBrk="1" hangingPunct="1"/>
            <a:r>
              <a:rPr lang="en-US" dirty="0" smtClean="0"/>
              <a:t>Calculation of Future Income</a:t>
            </a:r>
            <a:br>
              <a:rPr lang="en-US" dirty="0" smtClean="0"/>
            </a:br>
            <a:endParaRPr lang="en-US" sz="2800" dirty="0" smtClean="0"/>
          </a:p>
        </p:txBody>
      </p:sp>
      <p:sp>
        <p:nvSpPr>
          <p:cNvPr id="16389" name="Rectangle 3"/>
          <p:cNvSpPr>
            <a:spLocks noGrp="1" noChangeArrowheads="1"/>
          </p:cNvSpPr>
          <p:nvPr>
            <p:ph type="body" idx="1"/>
          </p:nvPr>
        </p:nvSpPr>
        <p:spPr>
          <a:xfrm>
            <a:off x="144379" y="1122947"/>
            <a:ext cx="8542421" cy="5144037"/>
          </a:xfrm>
        </p:spPr>
        <p:txBody>
          <a:bodyPr/>
          <a:lstStyle/>
          <a:p>
            <a:pPr eaLnBrk="1" hangingPunct="1">
              <a:lnSpc>
                <a:spcPct val="90000"/>
              </a:lnSpc>
            </a:pPr>
            <a:r>
              <a:rPr lang="en-US" sz="3200" dirty="0" smtClean="0"/>
              <a:t>Offers to be paid in 5 or fewer payments use 12 as multiplier instead of prior 48</a:t>
            </a:r>
          </a:p>
          <a:p>
            <a:pPr lvl="1" eaLnBrk="1" hangingPunct="1">
              <a:lnSpc>
                <a:spcPct val="90000"/>
              </a:lnSpc>
            </a:pPr>
            <a:r>
              <a:rPr lang="en-US" sz="2800" dirty="0" smtClean="0"/>
              <a:t>Example: TP can pay $300 per month the RCP is $3,600 not $14,400</a:t>
            </a:r>
          </a:p>
          <a:p>
            <a:pPr eaLnBrk="1" hangingPunct="1">
              <a:lnSpc>
                <a:spcPct val="90000"/>
              </a:lnSpc>
            </a:pPr>
            <a:r>
              <a:rPr lang="en-US" sz="3200" dirty="0" smtClean="0"/>
              <a:t>Offers of 6 or more payments use 24 as multiplier instead of 60</a:t>
            </a:r>
          </a:p>
          <a:p>
            <a:pPr lvl="1" eaLnBrk="1" hangingPunct="1">
              <a:lnSpc>
                <a:spcPct val="90000"/>
              </a:lnSpc>
            </a:pPr>
            <a:r>
              <a:rPr lang="en-US" sz="2800" dirty="0" smtClean="0"/>
              <a:t>Example TP can pay $300 per month the RCP would be $7,200 not $18,000</a:t>
            </a:r>
          </a:p>
          <a:p>
            <a:pPr lvl="1" eaLnBrk="1" hangingPunct="1">
              <a:lnSpc>
                <a:spcPct val="90000"/>
              </a:lnSpc>
            </a:pPr>
            <a:r>
              <a:rPr lang="en-US" sz="2800" dirty="0" smtClean="0"/>
              <a:t>A deferred offer can no longer exceed 24 months</a:t>
            </a:r>
          </a:p>
        </p:txBody>
      </p:sp>
      <p:sp>
        <p:nvSpPr>
          <p:cNvPr id="16390"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77324B7-AE87-492E-ACDB-08253BBBE8E4}"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3347399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Periodic Offers</a:t>
            </a:r>
            <a:endParaRPr lang="en-US" dirty="0"/>
          </a:p>
        </p:txBody>
      </p:sp>
      <p:sp>
        <p:nvSpPr>
          <p:cNvPr id="3" name="Content Placeholder 2"/>
          <p:cNvSpPr>
            <a:spLocks noGrp="1"/>
          </p:cNvSpPr>
          <p:nvPr>
            <p:ph idx="1"/>
          </p:nvPr>
        </p:nvSpPr>
        <p:spPr>
          <a:xfrm>
            <a:off x="508680" y="1254797"/>
            <a:ext cx="8178120" cy="5012187"/>
          </a:xfrm>
        </p:spPr>
        <p:txBody>
          <a:bodyPr/>
          <a:lstStyle/>
          <a:p>
            <a:r>
              <a:rPr lang="en-US" sz="2800" dirty="0" smtClean="0"/>
              <a:t>Offer of $25,000 to settle $100,000</a:t>
            </a:r>
          </a:p>
          <a:p>
            <a:pPr lvl="1"/>
            <a:r>
              <a:rPr lang="en-US" sz="2400" dirty="0" smtClean="0"/>
              <a:t>Payable $100 per month with a balloon payment in the 24</a:t>
            </a:r>
            <a:r>
              <a:rPr lang="en-US" sz="2400" baseline="30000" dirty="0" smtClean="0"/>
              <a:t>th</a:t>
            </a:r>
            <a:r>
              <a:rPr lang="en-US" sz="2400" dirty="0" smtClean="0"/>
              <a:t> month</a:t>
            </a:r>
            <a:endParaRPr lang="en-US" sz="2400" dirty="0"/>
          </a:p>
          <a:p>
            <a:r>
              <a:rPr lang="en-US" sz="2800" dirty="0" smtClean="0"/>
              <a:t>Offer of $10,000 to settle $60,000</a:t>
            </a:r>
          </a:p>
          <a:p>
            <a:pPr lvl="1"/>
            <a:r>
              <a:rPr lang="en-US" sz="2400" dirty="0" smtClean="0"/>
              <a:t>Payable 200 per quarter with a balloon in the 24</a:t>
            </a:r>
            <a:r>
              <a:rPr lang="en-US" sz="2400" baseline="30000" dirty="0" smtClean="0"/>
              <a:t>th</a:t>
            </a:r>
            <a:r>
              <a:rPr lang="en-US" sz="2400" dirty="0" smtClean="0"/>
              <a:t> month</a:t>
            </a:r>
            <a:endParaRPr lang="en-US" sz="2400" dirty="0"/>
          </a:p>
          <a:p>
            <a:r>
              <a:rPr lang="en-US" sz="2800" dirty="0" smtClean="0"/>
              <a:t>Do not submit lump sum offers as they incentivize the IRS to reject the offer and keep the down payment</a:t>
            </a:r>
          </a:p>
          <a:p>
            <a:pPr lvl="1"/>
            <a:r>
              <a:rPr lang="en-US" sz="2400" dirty="0" smtClean="0"/>
              <a:t>Better option start with a periodic offer and then negotiate to change to lump sum once the IRS has agreed to and acceptable OIC</a:t>
            </a:r>
            <a:endParaRPr lang="en-US" sz="2400" dirty="0"/>
          </a:p>
        </p:txBody>
      </p:sp>
    </p:spTree>
    <p:extLst>
      <p:ext uri="{BB962C8B-B14F-4D97-AF65-F5344CB8AC3E}">
        <p14:creationId xmlns:p14="http://schemas.microsoft.com/office/powerpoint/2010/main" val="292320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3124200" y="6248400"/>
            <a:ext cx="2895600" cy="457200"/>
          </a:xfrm>
          <a:prstGeom prst="rect">
            <a:avLst/>
          </a:prstGeom>
        </p:spPr>
        <p:txBody>
          <a:bodyPr/>
          <a:lstStyle/>
          <a:p>
            <a:r>
              <a:rPr lang="en-US" dirty="0"/>
              <a:t>Robert E. McKenzie       312.876.6927</a:t>
            </a:r>
          </a:p>
        </p:txBody>
      </p:sp>
      <p:sp>
        <p:nvSpPr>
          <p:cNvPr id="6" name="Slide Number Placeholder 5"/>
          <p:cNvSpPr>
            <a:spLocks noGrp="1"/>
          </p:cNvSpPr>
          <p:nvPr>
            <p:ph type="sldNum" sz="quarter" idx="4294967295"/>
          </p:nvPr>
        </p:nvSpPr>
        <p:spPr>
          <a:xfrm>
            <a:off x="6553200" y="6248400"/>
            <a:ext cx="2133600" cy="457200"/>
          </a:xfrm>
          <a:prstGeom prst="rect">
            <a:avLst/>
          </a:prstGeom>
        </p:spPr>
        <p:txBody>
          <a:bodyPr/>
          <a:lstStyle/>
          <a:p>
            <a:fld id="{5D913133-A5C7-4145-A8D7-D2A38088FA8A}" type="slidenum">
              <a:rPr lang="en-US"/>
              <a:pPr/>
              <a:t>2</a:t>
            </a:fld>
            <a:endParaRPr lang="en-US" dirty="0"/>
          </a:p>
        </p:txBody>
      </p:sp>
      <p:sp>
        <p:nvSpPr>
          <p:cNvPr id="79874" name="Rectangle 2"/>
          <p:cNvSpPr>
            <a:spLocks noGrp="1" noChangeArrowheads="1"/>
          </p:cNvSpPr>
          <p:nvPr>
            <p:ph type="title"/>
          </p:nvPr>
        </p:nvSpPr>
        <p:spPr>
          <a:xfrm>
            <a:off x="457200" y="304800"/>
            <a:ext cx="8229600" cy="1066800"/>
          </a:xfrm>
        </p:spPr>
        <p:txBody>
          <a:bodyPr/>
          <a:lstStyle/>
          <a:p>
            <a:r>
              <a:rPr lang="en-US" sz="3800" dirty="0"/>
              <a:t>MCKENZIE’S PRIME DIRECTIVE</a:t>
            </a:r>
          </a:p>
        </p:txBody>
      </p:sp>
      <p:sp>
        <p:nvSpPr>
          <p:cNvPr id="79875" name="Rectangle 3"/>
          <p:cNvSpPr>
            <a:spLocks noGrp="1" noChangeArrowheads="1"/>
          </p:cNvSpPr>
          <p:nvPr>
            <p:ph type="body" idx="1"/>
          </p:nvPr>
        </p:nvSpPr>
        <p:spPr>
          <a:xfrm>
            <a:off x="609600" y="2147888"/>
            <a:ext cx="7924800" cy="3508375"/>
          </a:xfrm>
        </p:spPr>
        <p:txBody>
          <a:bodyPr/>
          <a:lstStyle/>
          <a:p>
            <a:r>
              <a:rPr lang="en-US" sz="6600" dirty="0"/>
              <a:t>GET THE FEE FIRST!!</a:t>
            </a:r>
          </a:p>
        </p:txBody>
      </p:sp>
    </p:spTree>
    <p:extLst>
      <p:ext uri="{BB962C8B-B14F-4D97-AF65-F5344CB8AC3E}">
        <p14:creationId xmlns:p14="http://schemas.microsoft.com/office/powerpoint/2010/main" val="39714010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Ability to Pay over Life of SOL</a:t>
            </a:r>
            <a:endParaRPr lang="en-US" dirty="0"/>
          </a:p>
        </p:txBody>
      </p:sp>
      <p:sp>
        <p:nvSpPr>
          <p:cNvPr id="3" name="Content Placeholder 2"/>
          <p:cNvSpPr>
            <a:spLocks noGrp="1"/>
          </p:cNvSpPr>
          <p:nvPr>
            <p:ph idx="1"/>
          </p:nvPr>
        </p:nvSpPr>
        <p:spPr>
          <a:xfrm>
            <a:off x="112295" y="1254797"/>
            <a:ext cx="8839200" cy="5012187"/>
          </a:xfrm>
        </p:spPr>
        <p:txBody>
          <a:bodyPr/>
          <a:lstStyle/>
          <a:p>
            <a:r>
              <a:rPr lang="en-US" sz="2800" dirty="0" smtClean="0"/>
              <a:t>The IRS reserves the right to compute the RCP value of excess income over the remaining statute of limitations and if that exceeds the amount owed it may reject the OIC</a:t>
            </a:r>
          </a:p>
          <a:p>
            <a:r>
              <a:rPr lang="en-US" sz="2800" dirty="0" smtClean="0"/>
              <a:t>Biggest impediment to OIC’s</a:t>
            </a:r>
          </a:p>
          <a:p>
            <a:r>
              <a:rPr lang="en-US" sz="2800" dirty="0" smtClean="0"/>
              <a:t>Gives the advantage to those who run up larger tax liabilities</a:t>
            </a:r>
          </a:p>
          <a:p>
            <a:r>
              <a:rPr lang="en-US" sz="2800" dirty="0" smtClean="0"/>
              <a:t>Arguments against this rule</a:t>
            </a:r>
          </a:p>
          <a:p>
            <a:pPr lvl="1"/>
            <a:r>
              <a:rPr lang="en-US" sz="2400" dirty="0" smtClean="0"/>
              <a:t>Bankruptcy</a:t>
            </a:r>
          </a:p>
          <a:p>
            <a:pPr lvl="1"/>
            <a:r>
              <a:rPr lang="en-US" sz="2400" dirty="0" smtClean="0"/>
              <a:t>Age &amp; health of taxpayer</a:t>
            </a:r>
          </a:p>
          <a:p>
            <a:pPr lvl="1"/>
            <a:r>
              <a:rPr lang="en-US" sz="2400" dirty="0" smtClean="0"/>
              <a:t>Effective tax administration</a:t>
            </a:r>
            <a:endParaRPr lang="en-US" sz="2400" dirty="0"/>
          </a:p>
        </p:txBody>
      </p:sp>
    </p:spTree>
    <p:extLst>
      <p:ext uri="{BB962C8B-B14F-4D97-AF65-F5344CB8AC3E}">
        <p14:creationId xmlns:p14="http://schemas.microsoft.com/office/powerpoint/2010/main" val="1102559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17411"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3BE9B5A-AFFF-4854-BB37-3D3FACFB5288}" type="slidenum">
              <a:rPr lang="en-US" smtClean="0">
                <a:latin typeface="Arial" charset="0"/>
              </a:rPr>
              <a:pPr/>
              <a:t>21</a:t>
            </a:fld>
            <a:endParaRPr lang="en-US" smtClean="0">
              <a:latin typeface="Arial" charset="0"/>
            </a:endParaRPr>
          </a:p>
        </p:txBody>
      </p:sp>
      <p:sp>
        <p:nvSpPr>
          <p:cNvPr id="17412" name="Rectangle 2"/>
          <p:cNvSpPr>
            <a:spLocks noGrp="1" noChangeArrowheads="1"/>
          </p:cNvSpPr>
          <p:nvPr>
            <p:ph type="title"/>
          </p:nvPr>
        </p:nvSpPr>
        <p:spPr/>
        <p:txBody>
          <a:bodyPr/>
          <a:lstStyle/>
          <a:p>
            <a:pPr eaLnBrk="1" hangingPunct="1"/>
            <a:r>
              <a:rPr lang="en-US" smtClean="0"/>
              <a:t>Summary of 5-21-12 Changes</a:t>
            </a:r>
          </a:p>
        </p:txBody>
      </p:sp>
      <p:sp>
        <p:nvSpPr>
          <p:cNvPr id="17413" name="Rectangle 3"/>
          <p:cNvSpPr>
            <a:spLocks noGrp="1" noChangeArrowheads="1"/>
          </p:cNvSpPr>
          <p:nvPr>
            <p:ph type="body" idx="1"/>
          </p:nvPr>
        </p:nvSpPr>
        <p:spPr/>
        <p:txBody>
          <a:bodyPr/>
          <a:lstStyle/>
          <a:p>
            <a:pPr eaLnBrk="1" hangingPunct="1"/>
            <a:r>
              <a:rPr lang="en-US" sz="3200" dirty="0" smtClean="0"/>
              <a:t>Offers will now be accepted for a lot lower amount</a:t>
            </a:r>
          </a:p>
          <a:p>
            <a:pPr eaLnBrk="1" hangingPunct="1"/>
            <a:r>
              <a:rPr lang="en-US" sz="3200" dirty="0" smtClean="0"/>
              <a:t>New Form 656 &amp; instructions for OIC’s</a:t>
            </a:r>
          </a:p>
          <a:p>
            <a:pPr eaLnBrk="1" hangingPunct="1"/>
            <a:r>
              <a:rPr lang="en-US" sz="3200" dirty="0" smtClean="0"/>
              <a:t>Most liberal OIC policies since adoption of the allowable expense standards in the 90’s</a:t>
            </a:r>
          </a:p>
          <a:p>
            <a:pPr eaLnBrk="1" hangingPunct="1"/>
            <a:r>
              <a:rPr lang="en-US" sz="3200" dirty="0" smtClean="0"/>
              <a:t>The new policies can be used in negotiating installment agreements also</a:t>
            </a:r>
          </a:p>
        </p:txBody>
      </p:sp>
      <p:sp>
        <p:nvSpPr>
          <p:cNvPr id="17414"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3698AA1-3D06-4327-B707-64A73AD9D189}"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2526235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27651"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7351A7C-EB4A-4B4C-BE5B-8594A0359F6F}" type="slidenum">
              <a:rPr lang="en-US" smtClean="0">
                <a:latin typeface="Arial" charset="0"/>
              </a:rPr>
              <a:pPr/>
              <a:t>22</a:t>
            </a:fld>
            <a:endParaRPr lang="en-US" smtClean="0">
              <a:latin typeface="Arial" charset="0"/>
            </a:endParaRPr>
          </a:p>
        </p:txBody>
      </p:sp>
      <p:sp>
        <p:nvSpPr>
          <p:cNvPr id="27652" name="Rectangle 2"/>
          <p:cNvSpPr>
            <a:spLocks noGrp="1" noChangeArrowheads="1"/>
          </p:cNvSpPr>
          <p:nvPr>
            <p:ph type="title"/>
          </p:nvPr>
        </p:nvSpPr>
        <p:spPr/>
        <p:txBody>
          <a:bodyPr/>
          <a:lstStyle/>
          <a:p>
            <a:pPr eaLnBrk="1" hangingPunct="1"/>
            <a:r>
              <a:rPr lang="en-US" b="1" dirty="0" smtClean="0"/>
              <a:t>2011 Offers in Compromise Changes</a:t>
            </a:r>
            <a:endParaRPr lang="en-US" sz="2000" b="1" dirty="0" smtClean="0"/>
          </a:p>
        </p:txBody>
      </p:sp>
      <p:sp>
        <p:nvSpPr>
          <p:cNvPr id="27653" name="Rectangle 3"/>
          <p:cNvSpPr>
            <a:spLocks noGrp="1" noChangeArrowheads="1"/>
          </p:cNvSpPr>
          <p:nvPr>
            <p:ph type="body" idx="1"/>
          </p:nvPr>
        </p:nvSpPr>
        <p:spPr/>
        <p:txBody>
          <a:bodyPr/>
          <a:lstStyle/>
          <a:p>
            <a:pPr eaLnBrk="1" hangingPunct="1">
              <a:lnSpc>
                <a:spcPct val="90000"/>
              </a:lnSpc>
            </a:pPr>
            <a:r>
              <a:rPr lang="en-US" sz="2400" smtClean="0"/>
              <a:t>IRS expanded streamlined Offer in Compromise (OIC) program to cover a larger group of struggling taxpayers. </a:t>
            </a:r>
          </a:p>
          <a:p>
            <a:pPr eaLnBrk="1" hangingPunct="1">
              <a:lnSpc>
                <a:spcPct val="90000"/>
              </a:lnSpc>
            </a:pPr>
            <a:r>
              <a:rPr lang="en-US" sz="2400" smtClean="0"/>
              <a:t>Streamlined OIC  expanded to allow taxpayers with annual incomes up to $100,000 to participate. </a:t>
            </a:r>
          </a:p>
          <a:p>
            <a:pPr eaLnBrk="1" hangingPunct="1">
              <a:lnSpc>
                <a:spcPct val="90000"/>
              </a:lnSpc>
            </a:pPr>
            <a:r>
              <a:rPr lang="en-US" sz="2400" smtClean="0"/>
              <a:t>Participants must have tax liability of less than $50,000, doubling the current limit of $25,000 or less.</a:t>
            </a:r>
          </a:p>
          <a:p>
            <a:pPr eaLnBrk="1" hangingPunct="1">
              <a:lnSpc>
                <a:spcPct val="90000"/>
              </a:lnSpc>
            </a:pPr>
            <a:r>
              <a:rPr lang="en-US" sz="2400" smtClean="0"/>
              <a:t>OICs are subject to acceptance based on legal requirements. </a:t>
            </a:r>
          </a:p>
          <a:p>
            <a:pPr eaLnBrk="1" hangingPunct="1">
              <a:lnSpc>
                <a:spcPct val="90000"/>
              </a:lnSpc>
            </a:pPr>
            <a:r>
              <a:rPr lang="en-US" sz="2400" smtClean="0"/>
              <a:t>Generally, an offer will not be accepted if the IRS believes that the liability can be paid in full as a lump sum or through a payment agreement. </a:t>
            </a:r>
          </a:p>
        </p:txBody>
      </p:sp>
      <p:sp>
        <p:nvSpPr>
          <p:cNvPr id="27654"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E56526E-04E4-4094-90F3-BAB602284CA2}"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842994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28675"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1D1F8C8-A9F1-4536-A984-2337AC23190F}" type="slidenum">
              <a:rPr lang="en-US" smtClean="0">
                <a:latin typeface="Arial" charset="0"/>
              </a:rPr>
              <a:pPr/>
              <a:t>23</a:t>
            </a:fld>
            <a:endParaRPr lang="en-US" smtClean="0">
              <a:latin typeface="Arial" charset="0"/>
            </a:endParaRPr>
          </a:p>
        </p:txBody>
      </p:sp>
      <p:sp>
        <p:nvSpPr>
          <p:cNvPr id="28676" name="Rectangle 2"/>
          <p:cNvSpPr>
            <a:spLocks noGrp="1" noChangeArrowheads="1"/>
          </p:cNvSpPr>
          <p:nvPr>
            <p:ph type="title"/>
          </p:nvPr>
        </p:nvSpPr>
        <p:spPr/>
        <p:txBody>
          <a:bodyPr/>
          <a:lstStyle/>
          <a:p>
            <a:pPr eaLnBrk="1" hangingPunct="1"/>
            <a:r>
              <a:rPr lang="en-US" dirty="0" smtClean="0"/>
              <a:t> 2010 Fresh Start</a:t>
            </a:r>
          </a:p>
        </p:txBody>
      </p:sp>
      <p:sp>
        <p:nvSpPr>
          <p:cNvPr id="28677" name="Rectangle 3"/>
          <p:cNvSpPr>
            <a:spLocks noGrp="1" noChangeArrowheads="1"/>
          </p:cNvSpPr>
          <p:nvPr>
            <p:ph type="body" idx="1"/>
          </p:nvPr>
        </p:nvSpPr>
        <p:spPr/>
        <p:txBody>
          <a:bodyPr/>
          <a:lstStyle/>
          <a:p>
            <a:pPr eaLnBrk="1" hangingPunct="1"/>
            <a:r>
              <a:rPr lang="en-US" sz="2700" b="1" dirty="0" smtClean="0"/>
              <a:t>New Flexibility for Offers in Compromise </a:t>
            </a:r>
          </a:p>
          <a:p>
            <a:pPr lvl="1" eaLnBrk="1" hangingPunct="1"/>
            <a:r>
              <a:rPr lang="en-US" sz="2700" b="1" dirty="0" smtClean="0"/>
              <a:t>Stop using 3 year average for income</a:t>
            </a:r>
          </a:p>
          <a:p>
            <a:pPr lvl="1" eaLnBrk="1" hangingPunct="1"/>
            <a:r>
              <a:rPr lang="en-US" sz="2700" b="1" dirty="0" smtClean="0"/>
              <a:t>Consider a taxpayer’s current income and potential for future income when negotiating an offer in compromise.</a:t>
            </a:r>
          </a:p>
          <a:p>
            <a:pPr lvl="1" eaLnBrk="1" hangingPunct="1"/>
            <a:r>
              <a:rPr lang="en-US" sz="2700" b="1" dirty="0" smtClean="0"/>
              <a:t>More use of future income collateral agreements</a:t>
            </a:r>
            <a:r>
              <a:rPr lang="en-US" sz="2700" dirty="0" smtClean="0"/>
              <a:t> </a:t>
            </a:r>
            <a:endParaRPr lang="en-US" sz="2700" b="1" dirty="0" smtClean="0"/>
          </a:p>
          <a:p>
            <a:pPr eaLnBrk="1" hangingPunct="1"/>
            <a:r>
              <a:rPr lang="en-US" sz="2700" b="1" dirty="0" smtClean="0"/>
              <a:t>Special Outreach Efforts to Unemployed </a:t>
            </a:r>
          </a:p>
          <a:p>
            <a:pPr eaLnBrk="1" hangingPunct="1"/>
            <a:endParaRPr lang="en-US" sz="2800" dirty="0" smtClean="0"/>
          </a:p>
        </p:txBody>
      </p:sp>
      <p:sp>
        <p:nvSpPr>
          <p:cNvPr id="28678"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77BF8F1-1AC8-453F-8FD4-7128F44BFC6D}"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3924747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30723"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D264096-DD54-47F6-AE7D-57CF884305B1}" type="slidenum">
              <a:rPr lang="en-US" smtClean="0">
                <a:latin typeface="Arial" charset="0"/>
              </a:rPr>
              <a:pPr/>
              <a:t>24</a:t>
            </a:fld>
            <a:endParaRPr lang="en-US" smtClean="0">
              <a:latin typeface="Arial" charset="0"/>
            </a:endParaRPr>
          </a:p>
        </p:txBody>
      </p:sp>
      <p:sp>
        <p:nvSpPr>
          <p:cNvPr id="30724" name="Rectangle 2"/>
          <p:cNvSpPr>
            <a:spLocks noGrp="1" noChangeArrowheads="1"/>
          </p:cNvSpPr>
          <p:nvPr>
            <p:ph type="title"/>
          </p:nvPr>
        </p:nvSpPr>
        <p:spPr/>
        <p:txBody>
          <a:bodyPr>
            <a:normAutofit fontScale="90000"/>
          </a:bodyPr>
          <a:lstStyle/>
          <a:p>
            <a:pPr eaLnBrk="1" hangingPunct="1"/>
            <a:r>
              <a:rPr lang="en-US" sz="4000" b="1" smtClean="0"/>
              <a:t>Future Income for Offers in Compromise</a:t>
            </a:r>
          </a:p>
        </p:txBody>
      </p:sp>
      <p:sp>
        <p:nvSpPr>
          <p:cNvPr id="30725" name="Rectangle 3"/>
          <p:cNvSpPr>
            <a:spLocks noGrp="1" noChangeArrowheads="1"/>
          </p:cNvSpPr>
          <p:nvPr>
            <p:ph type="body" idx="1"/>
          </p:nvPr>
        </p:nvSpPr>
        <p:spPr/>
        <p:txBody>
          <a:bodyPr/>
          <a:lstStyle/>
          <a:p>
            <a:pPr eaLnBrk="1" hangingPunct="1">
              <a:lnSpc>
                <a:spcPct val="90000"/>
              </a:lnSpc>
            </a:pPr>
            <a:r>
              <a:rPr lang="en-US" sz="2400" b="1" smtClean="0"/>
              <a:t>IRS revised its guidance to employees on figuring the value of a taxpayer's future income in evaluating an offer in compromise, with specific instructions to consider a variety of issues for unemployed or underemployed workers.</a:t>
            </a:r>
          </a:p>
          <a:p>
            <a:pPr eaLnBrk="1" hangingPunct="1">
              <a:lnSpc>
                <a:spcPct val="90000"/>
              </a:lnSpc>
            </a:pPr>
            <a:r>
              <a:rPr lang="en-US" sz="2400" b="1" smtClean="0"/>
              <a:t>The memorandum (SBSE 05-0310-012) noted that future income is defined as an estimate of the taxpayer's ability to pay based on an analysis of gross income, less necessary living expenses, for a specific number of months into the future.</a:t>
            </a:r>
            <a:r>
              <a:rPr lang="en-US" sz="2400" smtClean="0"/>
              <a:t> </a:t>
            </a:r>
          </a:p>
        </p:txBody>
      </p:sp>
      <p:sp>
        <p:nvSpPr>
          <p:cNvPr id="30726"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25C9BE8-0E64-4BEC-B063-66CF4949DB7B}"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1662534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31747"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9C5A25D-8E49-4C76-B9F7-A65F4162B291}" type="slidenum">
              <a:rPr lang="en-US" smtClean="0">
                <a:latin typeface="Arial" charset="0"/>
              </a:rPr>
              <a:pPr/>
              <a:t>25</a:t>
            </a:fld>
            <a:endParaRPr lang="en-US" smtClean="0">
              <a:latin typeface="Arial" charset="0"/>
            </a:endParaRPr>
          </a:p>
        </p:txBody>
      </p:sp>
      <p:sp>
        <p:nvSpPr>
          <p:cNvPr id="31748" name="Rectangle 2"/>
          <p:cNvSpPr>
            <a:spLocks noGrp="1" noChangeArrowheads="1"/>
          </p:cNvSpPr>
          <p:nvPr>
            <p:ph type="title"/>
          </p:nvPr>
        </p:nvSpPr>
        <p:spPr/>
        <p:txBody>
          <a:bodyPr/>
          <a:lstStyle/>
          <a:p>
            <a:pPr eaLnBrk="1" hangingPunct="1"/>
            <a:r>
              <a:rPr lang="en-US" sz="4000" b="1" smtClean="0"/>
              <a:t>Income Averaging Addressed</a:t>
            </a:r>
          </a:p>
        </p:txBody>
      </p:sp>
      <p:sp>
        <p:nvSpPr>
          <p:cNvPr id="31749" name="Rectangle 3"/>
          <p:cNvSpPr>
            <a:spLocks noGrp="1" noChangeArrowheads="1"/>
          </p:cNvSpPr>
          <p:nvPr>
            <p:ph type="body" idx="1"/>
          </p:nvPr>
        </p:nvSpPr>
        <p:spPr>
          <a:xfrm>
            <a:off x="381000" y="1254797"/>
            <a:ext cx="8574088" cy="4877716"/>
          </a:xfrm>
        </p:spPr>
        <p:txBody>
          <a:bodyPr/>
          <a:lstStyle/>
          <a:p>
            <a:pPr eaLnBrk="1" hangingPunct="1">
              <a:lnSpc>
                <a:spcPct val="80000"/>
              </a:lnSpc>
            </a:pPr>
            <a:r>
              <a:rPr lang="en-US" b="1" dirty="0" smtClean="0"/>
              <a:t>Judgment should be used in determining the appropriate time to apply income averaging on a case-by-case basis. “All circumstances of the taxpayer should be considered” in making this decision, the agency said.</a:t>
            </a:r>
            <a:r>
              <a:rPr lang="en-US" dirty="0" smtClean="0"/>
              <a:t> </a:t>
            </a:r>
          </a:p>
          <a:p>
            <a:pPr eaLnBrk="1" hangingPunct="1">
              <a:lnSpc>
                <a:spcPct val="80000"/>
              </a:lnSpc>
            </a:pPr>
            <a:r>
              <a:rPr lang="en-US" b="1" dirty="0" smtClean="0"/>
              <a:t>In situations where the taxpayer's income does not appear to meet stated living expenses, the difference should not be included as additional income to the taxpayer. Such inclusion should only be done if there are clear indications that the taxpayer is receiving, and will continue to receive, additional income not included on the collection information statement.</a:t>
            </a:r>
          </a:p>
          <a:p>
            <a:pPr eaLnBrk="1" hangingPunct="1">
              <a:lnSpc>
                <a:spcPct val="80000"/>
              </a:lnSpc>
            </a:pPr>
            <a:r>
              <a:rPr lang="en-US" b="1" dirty="0" smtClean="0"/>
              <a:t>“Employees need to exercise good judgment when determining future income.”</a:t>
            </a:r>
            <a:r>
              <a:rPr lang="en-US" sz="2000" dirty="0" smtClean="0"/>
              <a:t> </a:t>
            </a:r>
            <a:endParaRPr lang="en-US" sz="2000" b="1" dirty="0" smtClean="0"/>
          </a:p>
          <a:p>
            <a:pPr eaLnBrk="1" hangingPunct="1">
              <a:lnSpc>
                <a:spcPct val="80000"/>
              </a:lnSpc>
            </a:pPr>
            <a:endParaRPr lang="en-US" sz="1800" dirty="0" smtClean="0"/>
          </a:p>
        </p:txBody>
      </p:sp>
      <p:sp>
        <p:nvSpPr>
          <p:cNvPr id="31750"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7632F33-6BB4-461B-BB7D-6D4DD8E4A271}"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3156567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32771"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AF7F6F0-DE55-47CA-891B-F5FD9E8C8494}" type="slidenum">
              <a:rPr lang="en-US" smtClean="0">
                <a:latin typeface="Arial" charset="0"/>
              </a:rPr>
              <a:pPr/>
              <a:t>26</a:t>
            </a:fld>
            <a:endParaRPr lang="en-US" smtClean="0">
              <a:latin typeface="Arial" charset="0"/>
            </a:endParaRPr>
          </a:p>
        </p:txBody>
      </p:sp>
      <p:sp>
        <p:nvSpPr>
          <p:cNvPr id="32772" name="Rectangle 2"/>
          <p:cNvSpPr>
            <a:spLocks noGrp="1" noChangeArrowheads="1"/>
          </p:cNvSpPr>
          <p:nvPr>
            <p:ph type="title"/>
          </p:nvPr>
        </p:nvSpPr>
        <p:spPr/>
        <p:txBody>
          <a:bodyPr>
            <a:normAutofit fontScale="90000"/>
          </a:bodyPr>
          <a:lstStyle/>
          <a:p>
            <a:pPr eaLnBrk="1" hangingPunct="1"/>
            <a:r>
              <a:rPr lang="en-US" sz="4000" b="1" smtClean="0"/>
              <a:t>Facts and Circumstances Approach Directed</a:t>
            </a:r>
          </a:p>
        </p:txBody>
      </p:sp>
      <p:sp>
        <p:nvSpPr>
          <p:cNvPr id="32773" name="Rectangle 3"/>
          <p:cNvSpPr>
            <a:spLocks noGrp="1" noChangeArrowheads="1"/>
          </p:cNvSpPr>
          <p:nvPr>
            <p:ph type="body" idx="1"/>
          </p:nvPr>
        </p:nvSpPr>
        <p:spPr>
          <a:xfrm>
            <a:off x="228600" y="1620253"/>
            <a:ext cx="8726488" cy="4512260"/>
          </a:xfrm>
        </p:spPr>
        <p:txBody>
          <a:bodyPr/>
          <a:lstStyle/>
          <a:p>
            <a:pPr eaLnBrk="1" hangingPunct="1">
              <a:lnSpc>
                <a:spcPct val="90000"/>
              </a:lnSpc>
            </a:pPr>
            <a:r>
              <a:rPr lang="en-US" sz="2800" dirty="0" smtClean="0"/>
              <a:t>The memo directed IRS workers to evaluate each case on the facts and circumstances, and said the history “must clearly explain the reasoning behind our actions.”</a:t>
            </a:r>
            <a:endParaRPr lang="en-US" sz="2800" b="1" dirty="0" smtClean="0"/>
          </a:p>
          <a:p>
            <a:pPr eaLnBrk="1" hangingPunct="1">
              <a:lnSpc>
                <a:spcPct val="90000"/>
              </a:lnSpc>
            </a:pPr>
            <a:r>
              <a:rPr lang="en-US" sz="2800" dirty="0" smtClean="0"/>
              <a:t>The agency said there are cases where it may be appropriate to use the taxpayer's current income and secure a future income collateral agreement, particularly in cases where the future income is uncertain, but where it is reasonably expected that the income will increase.</a:t>
            </a:r>
            <a:endParaRPr lang="en-US" sz="2800" b="1" dirty="0" smtClean="0"/>
          </a:p>
          <a:p>
            <a:pPr eaLnBrk="1" hangingPunct="1">
              <a:lnSpc>
                <a:spcPct val="90000"/>
              </a:lnSpc>
            </a:pPr>
            <a:endParaRPr lang="en-US" sz="2800" dirty="0" smtClean="0"/>
          </a:p>
        </p:txBody>
      </p:sp>
      <p:sp>
        <p:nvSpPr>
          <p:cNvPr id="32774"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04322BB0-5AD9-4F27-956E-0FBAD726B20C}"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1288401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61894DD-655A-4335-A2EC-91E31B616952}" type="datetime1">
              <a:rPr lang="en-US" smtClean="0">
                <a:latin typeface="Arial" charset="0"/>
              </a:rPr>
              <a:pPr/>
              <a:t>1/27/2016</a:t>
            </a:fld>
            <a:endParaRPr lang="en-US" smtClean="0">
              <a:latin typeface="Arial" charset="0"/>
            </a:endParaRPr>
          </a:p>
        </p:txBody>
      </p:sp>
      <p:sp>
        <p:nvSpPr>
          <p:cNvPr id="33795"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a:t>
            </a:r>
          </a:p>
        </p:txBody>
      </p:sp>
      <p:sp>
        <p:nvSpPr>
          <p:cNvPr id="33796"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5C50084-E361-448D-81E7-6638A6F9980A}" type="slidenum">
              <a:rPr lang="en-US" smtClean="0">
                <a:latin typeface="Arial" charset="0"/>
              </a:rPr>
              <a:pPr/>
              <a:t>27</a:t>
            </a:fld>
            <a:endParaRPr lang="en-US" smtClean="0">
              <a:latin typeface="Arial" charset="0"/>
            </a:endParaRPr>
          </a:p>
        </p:txBody>
      </p:sp>
      <p:sp>
        <p:nvSpPr>
          <p:cNvPr id="33797" name="Rectangle 2"/>
          <p:cNvSpPr>
            <a:spLocks noGrp="1" noChangeArrowheads="1"/>
          </p:cNvSpPr>
          <p:nvPr>
            <p:ph type="title"/>
          </p:nvPr>
        </p:nvSpPr>
        <p:spPr/>
        <p:txBody>
          <a:bodyPr/>
          <a:lstStyle/>
          <a:p>
            <a:r>
              <a:rPr lang="en-US" sz="3200" b="1" smtClean="0"/>
              <a:t>Corporate Trust Fund Liabilities</a:t>
            </a:r>
          </a:p>
        </p:txBody>
      </p:sp>
      <p:sp>
        <p:nvSpPr>
          <p:cNvPr id="33798" name="Rectangle 3"/>
          <p:cNvSpPr>
            <a:spLocks noGrp="1" noChangeArrowheads="1"/>
          </p:cNvSpPr>
          <p:nvPr>
            <p:ph type="body" idx="1"/>
          </p:nvPr>
        </p:nvSpPr>
        <p:spPr/>
        <p:txBody>
          <a:bodyPr/>
          <a:lstStyle/>
          <a:p>
            <a:pPr>
              <a:lnSpc>
                <a:spcPct val="80000"/>
              </a:lnSpc>
            </a:pPr>
            <a:r>
              <a:rPr lang="en-US" sz="2400" dirty="0" smtClean="0"/>
              <a:t>Requires that each potentially responsible officer of the company sign an agreement to assessment of the trust fund recovery penalty in advance of consideration of any corporate or LLC offer</a:t>
            </a:r>
          </a:p>
          <a:p>
            <a:pPr>
              <a:lnSpc>
                <a:spcPct val="80000"/>
              </a:lnSpc>
            </a:pPr>
            <a:r>
              <a:rPr lang="en-US" sz="2400" dirty="0" smtClean="0"/>
              <a:t>Extremely unfair because the IRS is requiring even those who should not be held liable for the TFRP to agree to liability and assessment</a:t>
            </a:r>
          </a:p>
          <a:p>
            <a:pPr>
              <a:lnSpc>
                <a:spcPct val="80000"/>
              </a:lnSpc>
            </a:pPr>
            <a:r>
              <a:rPr lang="en-US" sz="2400" dirty="0" smtClean="0"/>
              <a:t>Only after the liability has been assessed against a non-responsible person may she file a claim for refund and defend against the penalty. </a:t>
            </a:r>
          </a:p>
          <a:p>
            <a:pPr>
              <a:lnSpc>
                <a:spcPct val="80000"/>
              </a:lnSpc>
            </a:pPr>
            <a:r>
              <a:rPr lang="en-US" sz="2400" dirty="0" smtClean="0"/>
              <a:t>The system represents an attempt to deprive officers of their statutory due process rights </a:t>
            </a:r>
          </a:p>
        </p:txBody>
      </p:sp>
    </p:spTree>
    <p:extLst>
      <p:ext uri="{BB962C8B-B14F-4D97-AF65-F5344CB8AC3E}">
        <p14:creationId xmlns:p14="http://schemas.microsoft.com/office/powerpoint/2010/main" val="208039396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0165959-34CE-4ACC-9D63-5851C3AB31A0}" type="datetime1">
              <a:rPr lang="en-US" smtClean="0">
                <a:latin typeface="Arial" charset="0"/>
              </a:rPr>
              <a:pPr/>
              <a:t>1/27/2016</a:t>
            </a:fld>
            <a:endParaRPr lang="en-US" smtClean="0">
              <a:latin typeface="Arial" charset="0"/>
            </a:endParaRPr>
          </a:p>
        </p:txBody>
      </p:sp>
      <p:sp>
        <p:nvSpPr>
          <p:cNvPr id="34819"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a:t>
            </a:r>
          </a:p>
        </p:txBody>
      </p:sp>
      <p:sp>
        <p:nvSpPr>
          <p:cNvPr id="34820"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775B282-081F-488A-B34D-3AF3E3BE89C5}" type="slidenum">
              <a:rPr lang="en-US" smtClean="0">
                <a:latin typeface="Arial" charset="0"/>
              </a:rPr>
              <a:pPr/>
              <a:t>28</a:t>
            </a:fld>
            <a:endParaRPr lang="en-US" smtClean="0">
              <a:latin typeface="Arial" charset="0"/>
            </a:endParaRPr>
          </a:p>
        </p:txBody>
      </p:sp>
      <p:sp>
        <p:nvSpPr>
          <p:cNvPr id="34821" name="Rectangle 2"/>
          <p:cNvSpPr>
            <a:spLocks noGrp="1" noChangeArrowheads="1"/>
          </p:cNvSpPr>
          <p:nvPr>
            <p:ph type="title"/>
          </p:nvPr>
        </p:nvSpPr>
        <p:spPr/>
        <p:txBody>
          <a:bodyPr/>
          <a:lstStyle/>
          <a:p>
            <a:r>
              <a:rPr lang="en-US" dirty="0" smtClean="0"/>
              <a:t>IRM 5.8.5.5 Future Income Collateral</a:t>
            </a:r>
          </a:p>
        </p:txBody>
      </p:sp>
      <p:sp>
        <p:nvSpPr>
          <p:cNvPr id="34822" name="Rectangle 3"/>
          <p:cNvSpPr>
            <a:spLocks noGrp="1" noChangeArrowheads="1"/>
          </p:cNvSpPr>
          <p:nvPr>
            <p:ph type="body" idx="1"/>
          </p:nvPr>
        </p:nvSpPr>
        <p:spPr>
          <a:xfrm>
            <a:off x="762000" y="1524000"/>
            <a:ext cx="7772400" cy="4724400"/>
          </a:xfrm>
        </p:spPr>
        <p:txBody>
          <a:bodyPr/>
          <a:lstStyle/>
          <a:p>
            <a:r>
              <a:rPr lang="en-US" sz="2800" dirty="0" smtClean="0"/>
              <a:t>A future income collateral agreement may be used in lieu of including the estimated value of future income in reasonable collection potential (RCP).</a:t>
            </a:r>
          </a:p>
          <a:p>
            <a:r>
              <a:rPr lang="en-US" sz="2800" dirty="0" smtClean="0"/>
              <a:t>Example:</a:t>
            </a:r>
          </a:p>
          <a:p>
            <a:pPr lvl="1"/>
            <a:r>
              <a:rPr lang="en-US" sz="2400" dirty="0" smtClean="0"/>
              <a:t>Client earns $250,000 per year with a potential for increasing income in the future. The IRS might take a collateral in lieu of cash value providing for an escalating percentage of future income.</a:t>
            </a:r>
          </a:p>
        </p:txBody>
      </p:sp>
    </p:spTree>
    <p:extLst>
      <p:ext uri="{BB962C8B-B14F-4D97-AF65-F5344CB8AC3E}">
        <p14:creationId xmlns:p14="http://schemas.microsoft.com/office/powerpoint/2010/main" val="3666415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Income Collaterals</a:t>
            </a:r>
            <a:endParaRPr lang="en-US" dirty="0"/>
          </a:p>
        </p:txBody>
      </p:sp>
      <p:sp>
        <p:nvSpPr>
          <p:cNvPr id="3" name="Content Placeholder 2"/>
          <p:cNvSpPr>
            <a:spLocks noGrp="1"/>
          </p:cNvSpPr>
          <p:nvPr>
            <p:ph idx="1"/>
          </p:nvPr>
        </p:nvSpPr>
        <p:spPr/>
        <p:txBody>
          <a:bodyPr/>
          <a:lstStyle/>
          <a:p>
            <a:r>
              <a:rPr lang="en-US" sz="3200" dirty="0" smtClean="0"/>
              <a:t>Examples:</a:t>
            </a:r>
            <a:endParaRPr lang="en-US" sz="3200" dirty="0"/>
          </a:p>
          <a:p>
            <a:pPr lvl="1"/>
            <a:r>
              <a:rPr lang="en-US" sz="2800" dirty="0"/>
              <a:t>(1) The taxpayer is an engineer, but is currently employed as a salesman earning less than half of his prior salary due to difficulty he has had in obtaining a job in the engineering field at the present time</a:t>
            </a:r>
            <a:r>
              <a:rPr lang="en-US" sz="2800" dirty="0" smtClean="0"/>
              <a:t>;</a:t>
            </a:r>
          </a:p>
          <a:p>
            <a:pPr lvl="1"/>
            <a:r>
              <a:rPr lang="en-US" sz="2800" dirty="0" smtClean="0"/>
              <a:t> 	(</a:t>
            </a:r>
            <a:r>
              <a:rPr lang="en-US" sz="2800" dirty="0"/>
              <a:t>2) The taxpayer is a student and is expected to graduate soon and begin earning a significant annual </a:t>
            </a:r>
            <a:r>
              <a:rPr lang="en-US" sz="2800" dirty="0" smtClean="0"/>
              <a:t>income.</a:t>
            </a:r>
            <a:endParaRPr lang="en-US" sz="2800" dirty="0"/>
          </a:p>
          <a:p>
            <a:endParaRPr lang="en-US" dirty="0"/>
          </a:p>
        </p:txBody>
      </p:sp>
    </p:spTree>
    <p:extLst>
      <p:ext uri="{BB962C8B-B14F-4D97-AF65-F5344CB8AC3E}">
        <p14:creationId xmlns:p14="http://schemas.microsoft.com/office/powerpoint/2010/main" val="245251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4294967295"/>
          </p:nvPr>
        </p:nvSpPr>
        <p:spPr>
          <a:xfrm>
            <a:off x="3124200" y="6248400"/>
            <a:ext cx="2895600" cy="457200"/>
          </a:xfrm>
          <a:prstGeom prst="rect">
            <a:avLst/>
          </a:prstGeom>
        </p:spPr>
        <p:txBody>
          <a:bodyPr/>
          <a:lstStyle/>
          <a:p>
            <a:r>
              <a:rPr lang="en-US" dirty="0"/>
              <a:t>Robert E. McKenzie       312.876.6927</a:t>
            </a:r>
          </a:p>
        </p:txBody>
      </p:sp>
      <p:sp>
        <p:nvSpPr>
          <p:cNvPr id="6" name="Slide Number Placeholder 5"/>
          <p:cNvSpPr>
            <a:spLocks noGrp="1"/>
          </p:cNvSpPr>
          <p:nvPr>
            <p:ph type="sldNum" sz="quarter" idx="4294967295"/>
          </p:nvPr>
        </p:nvSpPr>
        <p:spPr>
          <a:xfrm>
            <a:off x="6553200" y="6248400"/>
            <a:ext cx="2133600" cy="457200"/>
          </a:xfrm>
          <a:prstGeom prst="rect">
            <a:avLst/>
          </a:prstGeom>
        </p:spPr>
        <p:txBody>
          <a:bodyPr/>
          <a:lstStyle/>
          <a:p>
            <a:fld id="{2E9682A5-D5DE-489A-BF46-758947974CED}" type="slidenum">
              <a:rPr lang="en-US"/>
              <a:pPr/>
              <a:t>3</a:t>
            </a:fld>
            <a:endParaRPr lang="en-US" dirty="0"/>
          </a:p>
        </p:txBody>
      </p:sp>
      <p:sp>
        <p:nvSpPr>
          <p:cNvPr id="3074" name="Rectangle 2"/>
          <p:cNvSpPr>
            <a:spLocks noGrp="1" noChangeArrowheads="1"/>
          </p:cNvSpPr>
          <p:nvPr>
            <p:ph type="title"/>
          </p:nvPr>
        </p:nvSpPr>
        <p:spPr/>
        <p:txBody>
          <a:bodyPr/>
          <a:lstStyle/>
          <a:p>
            <a:r>
              <a:rPr lang="en-US" b="1" dirty="0"/>
              <a:t>OFFERS IN COMPROMISE</a:t>
            </a:r>
          </a:p>
        </p:txBody>
      </p:sp>
      <p:sp>
        <p:nvSpPr>
          <p:cNvPr id="3075" name="Rectangle 3"/>
          <p:cNvSpPr>
            <a:spLocks noGrp="1" noChangeArrowheads="1"/>
          </p:cNvSpPr>
          <p:nvPr>
            <p:ph type="body" idx="1"/>
          </p:nvPr>
        </p:nvSpPr>
        <p:spPr>
          <a:xfrm>
            <a:off x="762000" y="2133600"/>
            <a:ext cx="7772400" cy="4114800"/>
          </a:xfrm>
        </p:spPr>
        <p:txBody>
          <a:bodyPr/>
          <a:lstStyle/>
          <a:p>
            <a:r>
              <a:rPr lang="en-US" dirty="0"/>
              <a:t>DOUBT AS TO COLLECTIBILITY</a:t>
            </a:r>
          </a:p>
          <a:p>
            <a:r>
              <a:rPr lang="en-US" dirty="0"/>
              <a:t>DOUBT AS TO THE ACTUAL LIABILITY</a:t>
            </a:r>
          </a:p>
          <a:p>
            <a:r>
              <a:rPr lang="en-US" dirty="0"/>
              <a:t>PROMOTE EFFECTIVE TAX ADMINISTRATION OR EXCEPTIONAL CIRCUMSTANCES</a:t>
            </a:r>
          </a:p>
        </p:txBody>
      </p:sp>
    </p:spTree>
    <p:extLst>
      <p:ext uri="{BB962C8B-B14F-4D97-AF65-F5344CB8AC3E}">
        <p14:creationId xmlns:p14="http://schemas.microsoft.com/office/powerpoint/2010/main" val="2688753045"/>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Collateral Agreements</a:t>
            </a:r>
            <a:endParaRPr lang="en-US" dirty="0"/>
          </a:p>
        </p:txBody>
      </p:sp>
      <p:sp>
        <p:nvSpPr>
          <p:cNvPr id="3" name="Content Placeholder 2"/>
          <p:cNvSpPr>
            <a:spLocks noGrp="1"/>
          </p:cNvSpPr>
          <p:nvPr>
            <p:ph idx="1"/>
          </p:nvPr>
        </p:nvSpPr>
        <p:spPr/>
        <p:txBody>
          <a:bodyPr/>
          <a:lstStyle/>
          <a:p>
            <a:r>
              <a:rPr lang="en-US" sz="3200" dirty="0" smtClean="0"/>
              <a:t>Waiver of losses Form 2261-C</a:t>
            </a:r>
          </a:p>
          <a:p>
            <a:pPr lvl="1"/>
            <a:r>
              <a:rPr lang="en-US" sz="2800" dirty="0" smtClean="0"/>
              <a:t>NOL’s</a:t>
            </a:r>
          </a:p>
          <a:p>
            <a:pPr lvl="1"/>
            <a:r>
              <a:rPr lang="en-US" sz="2800" dirty="0" smtClean="0"/>
              <a:t>Capital losses</a:t>
            </a:r>
          </a:p>
          <a:p>
            <a:pPr lvl="1"/>
            <a:r>
              <a:rPr lang="en-US" sz="2800" dirty="0" smtClean="0"/>
              <a:t>PAL’s</a:t>
            </a:r>
          </a:p>
          <a:p>
            <a:r>
              <a:rPr lang="en-US" sz="3200" dirty="0" smtClean="0"/>
              <a:t>Reduction of basis in assets Form 2261-B</a:t>
            </a:r>
            <a:endParaRPr lang="en-US" sz="3200" dirty="0"/>
          </a:p>
        </p:txBody>
      </p:sp>
    </p:spTree>
    <p:extLst>
      <p:ext uri="{BB962C8B-B14F-4D97-AF65-F5344CB8AC3E}">
        <p14:creationId xmlns:p14="http://schemas.microsoft.com/office/powerpoint/2010/main" val="37035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48113B6-CA85-4470-A7DA-0FBEFB010052}" type="datetime1">
              <a:rPr lang="en-US" smtClean="0">
                <a:latin typeface="Arial" charset="0"/>
              </a:rPr>
              <a:pPr/>
              <a:t>1/27/2016</a:t>
            </a:fld>
            <a:endParaRPr lang="en-US" smtClean="0">
              <a:latin typeface="Arial" charset="0"/>
            </a:endParaRPr>
          </a:p>
        </p:txBody>
      </p:sp>
      <p:sp>
        <p:nvSpPr>
          <p:cNvPr id="35843"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a:t>
            </a:r>
          </a:p>
        </p:txBody>
      </p:sp>
      <p:sp>
        <p:nvSpPr>
          <p:cNvPr id="35844"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7677BC7-4C54-4321-AC52-9FC7D334D885}" type="slidenum">
              <a:rPr lang="en-US" smtClean="0">
                <a:latin typeface="Arial" charset="0"/>
              </a:rPr>
              <a:pPr/>
              <a:t>31</a:t>
            </a:fld>
            <a:endParaRPr lang="en-US" smtClean="0">
              <a:latin typeface="Arial" charset="0"/>
            </a:endParaRPr>
          </a:p>
        </p:txBody>
      </p:sp>
      <p:sp>
        <p:nvSpPr>
          <p:cNvPr id="35845" name="Rectangle 2"/>
          <p:cNvSpPr>
            <a:spLocks noGrp="1" noChangeArrowheads="1"/>
          </p:cNvSpPr>
          <p:nvPr>
            <p:ph type="title"/>
          </p:nvPr>
        </p:nvSpPr>
        <p:spPr>
          <a:xfrm>
            <a:off x="1150938" y="617538"/>
            <a:ext cx="7793037" cy="1592262"/>
          </a:xfrm>
        </p:spPr>
        <p:txBody>
          <a:bodyPr/>
          <a:lstStyle/>
          <a:p>
            <a:r>
              <a:rPr lang="en-US" sz="2800" b="1" smtClean="0"/>
              <a:t>IRM 5.8.10.2.2 Offers In Compromise Before Bankruptcy</a:t>
            </a:r>
            <a:br>
              <a:rPr lang="en-US" sz="2800" b="1" smtClean="0"/>
            </a:br>
            <a:endParaRPr lang="en-US" sz="2800" b="1" smtClean="0"/>
          </a:p>
        </p:txBody>
      </p:sp>
      <p:sp>
        <p:nvSpPr>
          <p:cNvPr id="35846" name="Rectangle 3"/>
          <p:cNvSpPr>
            <a:spLocks noGrp="1" noChangeArrowheads="1"/>
          </p:cNvSpPr>
          <p:nvPr>
            <p:ph type="body" idx="1"/>
          </p:nvPr>
        </p:nvSpPr>
        <p:spPr>
          <a:xfrm>
            <a:off x="449179" y="1989222"/>
            <a:ext cx="8237621" cy="3990892"/>
          </a:xfrm>
        </p:spPr>
        <p:txBody>
          <a:bodyPr/>
          <a:lstStyle/>
          <a:p>
            <a:r>
              <a:rPr lang="en-US" sz="3200" dirty="0" smtClean="0"/>
              <a:t>If the Offer Investigator believes, based upon factual information, that the taxpayer is seriously considering filing bankruptcy, the employee should discuss the benefits of filing an administrative offer instead.</a:t>
            </a:r>
          </a:p>
        </p:txBody>
      </p:sp>
    </p:spTree>
    <p:extLst>
      <p:ext uri="{BB962C8B-B14F-4D97-AF65-F5344CB8AC3E}">
        <p14:creationId xmlns:p14="http://schemas.microsoft.com/office/powerpoint/2010/main" val="1101890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36867"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87A8A32-366F-48EF-BA73-DDD789FC6E02}" type="slidenum">
              <a:rPr lang="en-US" smtClean="0">
                <a:latin typeface="Arial" charset="0"/>
              </a:rPr>
              <a:pPr/>
              <a:t>32</a:t>
            </a:fld>
            <a:endParaRPr lang="en-US" smtClean="0">
              <a:latin typeface="Arial" charset="0"/>
            </a:endParaRPr>
          </a:p>
        </p:txBody>
      </p:sp>
      <p:sp>
        <p:nvSpPr>
          <p:cNvPr id="36868" name="Rectangle 2"/>
          <p:cNvSpPr>
            <a:spLocks noGrp="1" noChangeArrowheads="1"/>
          </p:cNvSpPr>
          <p:nvPr>
            <p:ph type="title"/>
          </p:nvPr>
        </p:nvSpPr>
        <p:spPr/>
        <p:txBody>
          <a:bodyPr>
            <a:normAutofit/>
          </a:bodyPr>
          <a:lstStyle/>
          <a:p>
            <a:pPr eaLnBrk="1" hangingPunct="1"/>
            <a:r>
              <a:rPr lang="en-US" b="1" dirty="0" smtClean="0"/>
              <a:t>Help for People Who Owe Taxes </a:t>
            </a:r>
            <a:r>
              <a:rPr lang="en-US" sz="2800" b="1" dirty="0" smtClean="0"/>
              <a:t>Pgs. </a:t>
            </a:r>
          </a:p>
        </p:txBody>
      </p:sp>
      <p:sp>
        <p:nvSpPr>
          <p:cNvPr id="36869" name="Rectangle 3"/>
          <p:cNvSpPr>
            <a:spLocks noGrp="1" noChangeArrowheads="1"/>
          </p:cNvSpPr>
          <p:nvPr>
            <p:ph type="body" idx="1"/>
          </p:nvPr>
        </p:nvSpPr>
        <p:spPr/>
        <p:txBody>
          <a:bodyPr/>
          <a:lstStyle/>
          <a:p>
            <a:pPr eaLnBrk="1" hangingPunct="1">
              <a:lnSpc>
                <a:spcPct val="90000"/>
              </a:lnSpc>
            </a:pPr>
            <a:r>
              <a:rPr lang="en-US" sz="3600" b="1" dirty="0" smtClean="0"/>
              <a:t>February 2009, Fresh Start</a:t>
            </a:r>
          </a:p>
          <a:p>
            <a:pPr lvl="1" eaLnBrk="1" hangingPunct="1">
              <a:lnSpc>
                <a:spcPct val="90000"/>
              </a:lnSpc>
            </a:pPr>
            <a:r>
              <a:rPr lang="en-US" sz="3200" b="1" dirty="0" smtClean="0"/>
              <a:t>Prevention of Offer in Compromise Defaults</a:t>
            </a:r>
          </a:p>
          <a:p>
            <a:pPr lvl="1" eaLnBrk="1" hangingPunct="1">
              <a:lnSpc>
                <a:spcPct val="90000"/>
              </a:lnSpc>
            </a:pPr>
            <a:r>
              <a:rPr lang="en-US" sz="3200" b="1" dirty="0" smtClean="0"/>
              <a:t>Allows taxpayer to correct a defaulted offer</a:t>
            </a:r>
          </a:p>
          <a:p>
            <a:pPr eaLnBrk="1" hangingPunct="1">
              <a:lnSpc>
                <a:spcPct val="90000"/>
              </a:lnSpc>
            </a:pPr>
            <a:endParaRPr lang="en-US" b="1" dirty="0" smtClean="0"/>
          </a:p>
        </p:txBody>
      </p:sp>
      <p:sp>
        <p:nvSpPr>
          <p:cNvPr id="36870"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F7E7A75-95DA-455A-B266-82C157488247}"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3467501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a:spLocks noGrp="1" noChangeArrowheads="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mtClean="0">
                <a:latin typeface="Arial" charset="0"/>
              </a:rPr>
              <a:t>Robert E. McKenzie 312.876.6927</a:t>
            </a:r>
          </a:p>
        </p:txBody>
      </p:sp>
      <p:sp>
        <p:nvSpPr>
          <p:cNvPr id="43011" name="Rectangle 7"/>
          <p:cNvSpPr>
            <a:spLocks noGrp="1" noChangeArrowheads="1"/>
          </p:cNvSpPr>
          <p:nvPr>
            <p:ph type="sldNum" sz="quarter" idx="4294967295"/>
          </p:nvPr>
        </p:nvSpPr>
        <p:spPr>
          <a:xfrm>
            <a:off x="6553200" y="6248400"/>
            <a:ext cx="2133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54272FC-DC2C-4155-92A5-F4A92566D18D}" type="slidenum">
              <a:rPr lang="en-US" smtClean="0">
                <a:latin typeface="Arial" charset="0"/>
              </a:rPr>
              <a:pPr/>
              <a:t>33</a:t>
            </a:fld>
            <a:endParaRPr lang="en-US" smtClean="0">
              <a:latin typeface="Arial" charset="0"/>
            </a:endParaRPr>
          </a:p>
        </p:txBody>
      </p:sp>
      <p:sp>
        <p:nvSpPr>
          <p:cNvPr id="249858" name="Rectangle 2"/>
          <p:cNvSpPr>
            <a:spLocks noGrp="1" noChangeArrowheads="1"/>
          </p:cNvSpPr>
          <p:nvPr>
            <p:ph type="ctrTitle"/>
          </p:nvPr>
        </p:nvSpPr>
        <p:spPr>
          <a:xfrm>
            <a:off x="685800" y="1524000"/>
            <a:ext cx="7772400" cy="4267200"/>
          </a:xfrm>
        </p:spPr>
        <p:txBody>
          <a:bodyPr>
            <a:normAutofit fontScale="90000"/>
          </a:bodyPr>
          <a:lstStyle/>
          <a:p>
            <a:pPr eaLnBrk="1" hangingPunct="1">
              <a:defRPr/>
            </a:pPr>
            <a:r>
              <a:rPr lang="en-US" sz="7200" b="1" smtClean="0">
                <a:effectLst>
                  <a:outerShdw blurRad="38100" dist="38100" dir="2700000" algn="tl">
                    <a:srgbClr val="C0C0C0"/>
                  </a:outerShdw>
                </a:effectLst>
                <a:latin typeface="Verdana" pitchFamily="34" charset="0"/>
              </a:rPr>
              <a:t>HAVE A LESS </a:t>
            </a:r>
            <a:br>
              <a:rPr lang="en-US" sz="7200" b="1" smtClean="0">
                <a:effectLst>
                  <a:outerShdw blurRad="38100" dist="38100" dir="2700000" algn="tl">
                    <a:srgbClr val="C0C0C0"/>
                  </a:outerShdw>
                </a:effectLst>
                <a:latin typeface="Verdana" pitchFamily="34" charset="0"/>
              </a:rPr>
            </a:br>
            <a:r>
              <a:rPr lang="en-US" sz="7200" b="1" smtClean="0">
                <a:effectLst>
                  <a:outerShdw blurRad="38100" dist="38100" dir="2700000" algn="tl">
                    <a:srgbClr val="C0C0C0"/>
                  </a:outerShdw>
                </a:effectLst>
                <a:latin typeface="Verdana" pitchFamily="34" charset="0"/>
              </a:rPr>
              <a:t>TAXING YEAR!!!!!</a:t>
            </a:r>
            <a:r>
              <a:rPr lang="en-US" b="1" smtClean="0">
                <a:effectLst>
                  <a:outerShdw blurRad="38100" dist="38100" dir="2700000" algn="tl">
                    <a:srgbClr val="C0C0C0"/>
                  </a:outerShdw>
                </a:effectLst>
                <a:latin typeface="Verdana" pitchFamily="34" charset="0"/>
              </a:rPr>
              <a:t/>
            </a:r>
            <a:br>
              <a:rPr lang="en-US" b="1" smtClean="0">
                <a:effectLst>
                  <a:outerShdw blurRad="38100" dist="38100" dir="2700000" algn="tl">
                    <a:srgbClr val="C0C0C0"/>
                  </a:outerShdw>
                </a:effectLst>
                <a:latin typeface="Verdana" pitchFamily="34" charset="0"/>
              </a:rPr>
            </a:br>
            <a:r>
              <a:rPr lang="en-US" b="1" smtClean="0">
                <a:effectLst>
                  <a:outerShdw blurRad="38100" dist="38100" dir="2700000" algn="tl">
                    <a:srgbClr val="C0C0C0"/>
                  </a:outerShdw>
                </a:effectLst>
                <a:latin typeface="Verdana" pitchFamily="34" charset="0"/>
              </a:rPr>
              <a:t/>
            </a:r>
            <a:br>
              <a:rPr lang="en-US" b="1" smtClean="0">
                <a:effectLst>
                  <a:outerShdw blurRad="38100" dist="38100" dir="2700000" algn="tl">
                    <a:srgbClr val="C0C0C0"/>
                  </a:outerShdw>
                </a:effectLst>
                <a:latin typeface="Verdana" pitchFamily="34" charset="0"/>
              </a:rPr>
            </a:br>
            <a:r>
              <a:rPr lang="en-US" b="1" smtClean="0">
                <a:effectLst>
                  <a:outerShdw blurRad="38100" dist="38100" dir="2700000" algn="tl">
                    <a:srgbClr val="C0C0C0"/>
                  </a:outerShdw>
                </a:effectLst>
                <a:latin typeface="Verdana" pitchFamily="34" charset="0"/>
              </a:rPr>
              <a:t>Thank You!!</a:t>
            </a:r>
          </a:p>
        </p:txBody>
      </p:sp>
      <p:sp>
        <p:nvSpPr>
          <p:cNvPr id="43013"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30A4CEB-FCEE-4D32-A377-838856AB4EDE}" type="datetime1">
              <a:rPr lang="en-US" smtClean="0">
                <a:latin typeface="Arial" charset="0"/>
              </a:rPr>
              <a:pPr/>
              <a:t>1/27/2016</a:t>
            </a:fld>
            <a:endParaRPr lang="en-US" smtClean="0">
              <a:latin typeface="Arial" charset="0"/>
            </a:endParaRPr>
          </a:p>
        </p:txBody>
      </p:sp>
    </p:spTree>
    <p:extLst>
      <p:ext uri="{BB962C8B-B14F-4D97-AF65-F5344CB8AC3E}">
        <p14:creationId xmlns:p14="http://schemas.microsoft.com/office/powerpoint/2010/main" val="130685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altLang="en-US" dirty="0" smtClean="0"/>
              <a:t>Higher User Fee</a:t>
            </a:r>
          </a:p>
        </p:txBody>
      </p:sp>
      <p:sp>
        <p:nvSpPr>
          <p:cNvPr id="70659" name="Content Placeholder 2"/>
          <p:cNvSpPr>
            <a:spLocks noGrp="1"/>
          </p:cNvSpPr>
          <p:nvPr>
            <p:ph idx="1"/>
          </p:nvPr>
        </p:nvSpPr>
        <p:spPr/>
        <p:txBody>
          <a:bodyPr/>
          <a:lstStyle/>
          <a:p>
            <a:r>
              <a:rPr lang="en-US" altLang="en-US" sz="4000" dirty="0" smtClean="0"/>
              <a:t>Beginning 1-1-14 the user fee for an OIC is:</a:t>
            </a:r>
          </a:p>
          <a:p>
            <a:r>
              <a:rPr lang="en-US" altLang="en-US" sz="11500" dirty="0" smtClean="0"/>
              <a:t> $186</a:t>
            </a:r>
          </a:p>
        </p:txBody>
      </p:sp>
      <p:sp>
        <p:nvSpPr>
          <p:cNvPr id="70660" name="Date Placeholder 3"/>
          <p:cNvSpPr>
            <a:spLocks noGrp="1"/>
          </p:cNvSpPr>
          <p:nvPr>
            <p:ph type="dt" sz="quarter" idx="10"/>
          </p:nvPr>
        </p:nvSpPr>
        <p:spPr>
          <a:noFill/>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CAC5BD41-3925-45F7-B1A0-A959902481D7}" type="datetime1">
              <a:rPr lang="en-US" altLang="en-US" sz="1400" smtClean="0"/>
              <a:pPr>
                <a:spcBef>
                  <a:spcPct val="0"/>
                </a:spcBef>
                <a:buClrTx/>
                <a:buSzTx/>
                <a:buFontTx/>
                <a:buNone/>
              </a:pPr>
              <a:t>1/27/2016</a:t>
            </a:fld>
            <a:endParaRPr lang="en-US" altLang="en-US" sz="1400" dirty="0" smtClean="0"/>
          </a:p>
        </p:txBody>
      </p:sp>
      <p:sp>
        <p:nvSpPr>
          <p:cNvPr id="70661" name="Footer Placeholder 4"/>
          <p:cNvSpPr>
            <a:spLocks noGrp="1"/>
          </p:cNvSpPr>
          <p:nvPr>
            <p:ph type="ftr" sz="quarter" idx="4294967295"/>
          </p:nvPr>
        </p:nvSpPr>
        <p:spPr>
          <a:xfrm>
            <a:off x="3657600" y="6243638"/>
            <a:ext cx="2895600" cy="457200"/>
          </a:xfrm>
          <a:prstGeom prst="rect">
            <a:avLst/>
          </a:prstGeom>
          <a:noFill/>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US" altLang="en-US" sz="1400" dirty="0" smtClean="0"/>
              <a:t>Robert E. McKenzie 312.876.6927  Arnstein &amp; Lehr LLP</a:t>
            </a:r>
          </a:p>
        </p:txBody>
      </p:sp>
      <p:sp>
        <p:nvSpPr>
          <p:cNvPr id="70662" name="Slide Number Placeholder 5"/>
          <p:cNvSpPr>
            <a:spLocks noGrp="1"/>
          </p:cNvSpPr>
          <p:nvPr>
            <p:ph type="sldNum" sz="quarter" idx="4294967295"/>
          </p:nvPr>
        </p:nvSpPr>
        <p:spPr>
          <a:xfrm>
            <a:off x="7042150" y="6243638"/>
            <a:ext cx="1905000" cy="457200"/>
          </a:xfrm>
          <a:prstGeom prst="rect">
            <a:avLst/>
          </a:prstGeom>
          <a:noFill/>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72FEF25E-FC26-4D33-9176-AA3D6CC3AEE5}" type="slidenum">
              <a:rPr lang="en-US" altLang="en-US" sz="1400" smtClean="0"/>
              <a:pPr>
                <a:spcBef>
                  <a:spcPct val="0"/>
                </a:spcBef>
                <a:buClrTx/>
                <a:buSzTx/>
                <a:buFontTx/>
                <a:buNone/>
              </a:pPr>
              <a:t>4</a:t>
            </a:fld>
            <a:endParaRPr lang="en-US" altLang="en-US" sz="1400" dirty="0" smtClean="0"/>
          </a:p>
        </p:txBody>
      </p:sp>
    </p:spTree>
    <p:extLst>
      <p:ext uri="{BB962C8B-B14F-4D97-AF65-F5344CB8AC3E}">
        <p14:creationId xmlns:p14="http://schemas.microsoft.com/office/powerpoint/2010/main" val="2945977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dirty="0" smtClean="0"/>
              <a:t>OIC’s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786989074"/>
              </p:ext>
            </p:extLst>
          </p:nvPr>
        </p:nvGraphicFramePr>
        <p:xfrm>
          <a:off x="80211" y="1254795"/>
          <a:ext cx="8866939" cy="4238724"/>
        </p:xfrm>
        <a:graphic>
          <a:graphicData uri="http://schemas.openxmlformats.org/drawingml/2006/table">
            <a:tbl>
              <a:tblPr firstRow="1" firstCol="1" bandRow="1">
                <a:tableStyleId>{5C22544A-7EE6-4342-B048-85BDC9FD1C3A}</a:tableStyleId>
              </a:tblPr>
              <a:tblGrid>
                <a:gridCol w="5050852"/>
                <a:gridCol w="1272029"/>
                <a:gridCol w="1272029"/>
                <a:gridCol w="1272029"/>
              </a:tblGrid>
              <a:tr h="846321">
                <a:tc>
                  <a:txBody>
                    <a:bodyPr/>
                    <a:lstStyle/>
                    <a:p>
                      <a:pPr marL="0" marR="0" algn="l">
                        <a:spcBef>
                          <a:spcPts val="0"/>
                        </a:spcBef>
                        <a:spcAft>
                          <a:spcPts val="0"/>
                        </a:spcAft>
                      </a:pPr>
                      <a:r>
                        <a:rPr lang="en-US" sz="2800" dirty="0">
                          <a:effectLst/>
                        </a:rPr>
                        <a:t>Offers in compromise (thousands</a:t>
                      </a:r>
                      <a:r>
                        <a:rPr lang="en-US" sz="2800" dirty="0" smtClean="0">
                          <a:effectLst/>
                        </a:rPr>
                        <a:t>):</a:t>
                      </a:r>
                      <a:endParaRPr lang="en-US" sz="2400" dirty="0">
                        <a:effectLst/>
                        <a:latin typeface="Arial"/>
                        <a:ea typeface="Times New Roman"/>
                        <a:cs typeface="Times New Roman"/>
                      </a:endParaRPr>
                    </a:p>
                  </a:txBody>
                  <a:tcPr marL="68580" marR="68580" marT="0" marB="0" anchor="ctr"/>
                </a:tc>
                <a:tc>
                  <a:txBody>
                    <a:bodyPr/>
                    <a:lstStyle/>
                    <a:p>
                      <a:pPr marL="0" marR="0" algn="r">
                        <a:spcBef>
                          <a:spcPts val="0"/>
                        </a:spcBef>
                        <a:spcAft>
                          <a:spcPts val="0"/>
                        </a:spcAft>
                      </a:pPr>
                      <a:r>
                        <a:rPr lang="en-US" sz="2800">
                          <a:effectLst/>
                        </a:rPr>
                        <a:t>2012</a:t>
                      </a:r>
                      <a:endParaRPr lang="en-US" sz="2400">
                        <a:effectLst/>
                        <a:latin typeface="Arial"/>
                        <a:ea typeface="Times New Roman"/>
                        <a:cs typeface="Times New Roman"/>
                      </a:endParaRPr>
                    </a:p>
                  </a:txBody>
                  <a:tcPr marL="68580" marR="68580" marT="0" marB="0"/>
                </a:tc>
                <a:tc>
                  <a:txBody>
                    <a:bodyPr/>
                    <a:lstStyle/>
                    <a:p>
                      <a:pPr marL="0" marR="0" algn="r">
                        <a:spcBef>
                          <a:spcPts val="0"/>
                        </a:spcBef>
                        <a:spcAft>
                          <a:spcPts val="0"/>
                        </a:spcAft>
                      </a:pPr>
                      <a:r>
                        <a:rPr lang="en-US" sz="2800">
                          <a:effectLst/>
                        </a:rPr>
                        <a:t> 2013</a:t>
                      </a:r>
                      <a:endParaRPr lang="en-US" sz="2400">
                        <a:effectLst/>
                        <a:latin typeface="Arial"/>
                        <a:ea typeface="Times New Roman"/>
                        <a:cs typeface="Times New Roman"/>
                      </a:endParaRPr>
                    </a:p>
                  </a:txBody>
                  <a:tcPr marL="68580" marR="68580" marT="0" marB="0"/>
                </a:tc>
                <a:tc>
                  <a:txBody>
                    <a:bodyPr/>
                    <a:lstStyle/>
                    <a:p>
                      <a:pPr marL="0" marR="0" algn="r">
                        <a:spcBef>
                          <a:spcPts val="0"/>
                        </a:spcBef>
                        <a:spcAft>
                          <a:spcPts val="0"/>
                        </a:spcAft>
                      </a:pPr>
                      <a:r>
                        <a:rPr lang="en-US" sz="2800">
                          <a:effectLst/>
                        </a:rPr>
                        <a:t> 2014</a:t>
                      </a:r>
                      <a:endParaRPr lang="en-US" sz="2400">
                        <a:effectLst/>
                        <a:latin typeface="Arial"/>
                        <a:ea typeface="Times New Roman"/>
                        <a:cs typeface="Times New Roman"/>
                      </a:endParaRPr>
                    </a:p>
                  </a:txBody>
                  <a:tcPr marL="68580" marR="68580" marT="0" marB="0"/>
                </a:tc>
              </a:tr>
              <a:tr h="846321">
                <a:tc>
                  <a:txBody>
                    <a:bodyPr/>
                    <a:lstStyle/>
                    <a:p>
                      <a:pPr marL="0" marR="0" algn="l">
                        <a:spcBef>
                          <a:spcPts val="0"/>
                        </a:spcBef>
                        <a:spcAft>
                          <a:spcPts val="0"/>
                        </a:spcAft>
                      </a:pPr>
                      <a:r>
                        <a:rPr lang="en-US" sz="2800">
                          <a:effectLst/>
                        </a:rPr>
                        <a:t>Number of offers received</a:t>
                      </a:r>
                      <a:endParaRPr lang="en-US" sz="2400">
                        <a:effectLst/>
                        <a:latin typeface="Arial"/>
                        <a:ea typeface="Times New Roman"/>
                        <a:cs typeface="Times New Roman"/>
                      </a:endParaRPr>
                    </a:p>
                  </a:txBody>
                  <a:tcPr marL="68580" marR="68580" marT="0" marB="0" anchor="ctr"/>
                </a:tc>
                <a:tc>
                  <a:txBody>
                    <a:bodyPr/>
                    <a:lstStyle/>
                    <a:p>
                      <a:pPr marL="0" marR="0" algn="r">
                        <a:spcBef>
                          <a:spcPts val="0"/>
                        </a:spcBef>
                        <a:spcAft>
                          <a:spcPts val="0"/>
                        </a:spcAft>
                      </a:pPr>
                      <a:r>
                        <a:rPr lang="en-US" sz="2400" baseline="0">
                          <a:solidFill>
                            <a:schemeClr val="tx2"/>
                          </a:solidFill>
                          <a:effectLst/>
                        </a:rPr>
                        <a:t>64</a:t>
                      </a:r>
                      <a:endParaRPr lang="en-US" sz="2000" baseline="0">
                        <a:solidFill>
                          <a:schemeClr val="tx2"/>
                        </a:solidFill>
                        <a:effectLst/>
                        <a:latin typeface="Arial"/>
                        <a:ea typeface="Times New Roman"/>
                        <a:cs typeface="Times New Roman"/>
                      </a:endParaRPr>
                    </a:p>
                  </a:txBody>
                  <a:tcPr marL="68580" marR="68580" marT="0" marB="0"/>
                </a:tc>
                <a:tc>
                  <a:txBody>
                    <a:bodyPr/>
                    <a:lstStyle/>
                    <a:p>
                      <a:pPr marL="0" marR="0" algn="r">
                        <a:spcBef>
                          <a:spcPts val="0"/>
                        </a:spcBef>
                        <a:spcAft>
                          <a:spcPts val="0"/>
                        </a:spcAft>
                      </a:pPr>
                      <a:r>
                        <a:rPr lang="en-US" sz="2400" baseline="0">
                          <a:solidFill>
                            <a:schemeClr val="tx2"/>
                          </a:solidFill>
                          <a:effectLst/>
                        </a:rPr>
                        <a:t>74  </a:t>
                      </a:r>
                      <a:endParaRPr lang="en-US" sz="2000" baseline="0">
                        <a:solidFill>
                          <a:schemeClr val="tx2"/>
                        </a:solidFill>
                        <a:effectLst/>
                        <a:latin typeface="Arial"/>
                        <a:ea typeface="Times New Roman"/>
                        <a:cs typeface="Times New Roman"/>
                      </a:endParaRPr>
                    </a:p>
                  </a:txBody>
                  <a:tcPr marL="68580" marR="68580" marT="0" marB="0"/>
                </a:tc>
                <a:tc>
                  <a:txBody>
                    <a:bodyPr/>
                    <a:lstStyle/>
                    <a:p>
                      <a:pPr marL="0" marR="0" algn="r">
                        <a:spcBef>
                          <a:spcPts val="0"/>
                        </a:spcBef>
                        <a:spcAft>
                          <a:spcPts val="0"/>
                        </a:spcAft>
                      </a:pPr>
                      <a:r>
                        <a:rPr lang="en-US" sz="2400" baseline="0">
                          <a:solidFill>
                            <a:schemeClr val="tx2"/>
                          </a:solidFill>
                          <a:effectLst/>
                        </a:rPr>
                        <a:t>68  </a:t>
                      </a:r>
                      <a:endParaRPr lang="en-US" sz="2000" baseline="0">
                        <a:solidFill>
                          <a:schemeClr val="tx2"/>
                        </a:solidFill>
                        <a:effectLst/>
                        <a:latin typeface="Arial"/>
                        <a:ea typeface="Times New Roman"/>
                        <a:cs typeface="Times New Roman"/>
                      </a:endParaRPr>
                    </a:p>
                  </a:txBody>
                  <a:tcPr marL="68580" marR="68580" marT="0" marB="0"/>
                </a:tc>
              </a:tr>
              <a:tr h="846321">
                <a:tc>
                  <a:txBody>
                    <a:bodyPr/>
                    <a:lstStyle/>
                    <a:p>
                      <a:pPr marL="0" marR="0" algn="l">
                        <a:spcBef>
                          <a:spcPts val="0"/>
                        </a:spcBef>
                        <a:spcAft>
                          <a:spcPts val="0"/>
                        </a:spcAft>
                      </a:pPr>
                      <a:r>
                        <a:rPr lang="en-US" sz="2800">
                          <a:effectLst/>
                        </a:rPr>
                        <a:t>Number of offers accepted</a:t>
                      </a:r>
                      <a:endParaRPr lang="en-US" sz="2400">
                        <a:effectLst/>
                        <a:latin typeface="Arial"/>
                        <a:ea typeface="Times New Roman"/>
                        <a:cs typeface="Times New Roman"/>
                      </a:endParaRPr>
                    </a:p>
                  </a:txBody>
                  <a:tcPr marL="68580" marR="68580" marT="0" marB="0" anchor="ctr"/>
                </a:tc>
                <a:tc>
                  <a:txBody>
                    <a:bodyPr/>
                    <a:lstStyle/>
                    <a:p>
                      <a:pPr marL="0" marR="0" algn="r">
                        <a:spcBef>
                          <a:spcPts val="0"/>
                        </a:spcBef>
                        <a:spcAft>
                          <a:spcPts val="0"/>
                        </a:spcAft>
                      </a:pPr>
                      <a:r>
                        <a:rPr lang="en-US" sz="2400" baseline="0">
                          <a:solidFill>
                            <a:schemeClr val="tx2"/>
                          </a:solidFill>
                          <a:effectLst/>
                        </a:rPr>
                        <a:t>24</a:t>
                      </a:r>
                      <a:endParaRPr lang="en-US" sz="2000" baseline="0">
                        <a:solidFill>
                          <a:schemeClr val="tx2"/>
                        </a:solidFill>
                        <a:effectLst/>
                        <a:latin typeface="Arial"/>
                        <a:ea typeface="Times New Roman"/>
                        <a:cs typeface="Times New Roman"/>
                      </a:endParaRPr>
                    </a:p>
                  </a:txBody>
                  <a:tcPr marL="68580" marR="68580" marT="0" marB="0"/>
                </a:tc>
                <a:tc>
                  <a:txBody>
                    <a:bodyPr/>
                    <a:lstStyle/>
                    <a:p>
                      <a:pPr marL="0" marR="0" algn="r">
                        <a:spcBef>
                          <a:spcPts val="0"/>
                        </a:spcBef>
                        <a:spcAft>
                          <a:spcPts val="0"/>
                        </a:spcAft>
                      </a:pPr>
                      <a:r>
                        <a:rPr lang="en-US" sz="2400" baseline="0">
                          <a:solidFill>
                            <a:schemeClr val="tx2"/>
                          </a:solidFill>
                          <a:effectLst/>
                        </a:rPr>
                        <a:t>31  </a:t>
                      </a:r>
                      <a:endParaRPr lang="en-US" sz="2000" baseline="0">
                        <a:solidFill>
                          <a:schemeClr val="tx2"/>
                        </a:solidFill>
                        <a:effectLst/>
                        <a:latin typeface="Arial"/>
                        <a:ea typeface="Times New Roman"/>
                        <a:cs typeface="Times New Roman"/>
                      </a:endParaRPr>
                    </a:p>
                  </a:txBody>
                  <a:tcPr marL="68580" marR="68580" marT="0" marB="0"/>
                </a:tc>
                <a:tc>
                  <a:txBody>
                    <a:bodyPr/>
                    <a:lstStyle/>
                    <a:p>
                      <a:pPr marL="0" marR="0" algn="r">
                        <a:spcBef>
                          <a:spcPts val="0"/>
                        </a:spcBef>
                        <a:spcAft>
                          <a:spcPts val="0"/>
                        </a:spcAft>
                      </a:pPr>
                      <a:r>
                        <a:rPr lang="en-US" sz="2400" baseline="0">
                          <a:solidFill>
                            <a:schemeClr val="tx2"/>
                          </a:solidFill>
                          <a:effectLst/>
                        </a:rPr>
                        <a:t>27  </a:t>
                      </a:r>
                      <a:endParaRPr lang="en-US" sz="2000" baseline="0">
                        <a:solidFill>
                          <a:schemeClr val="tx2"/>
                        </a:solidFill>
                        <a:effectLst/>
                        <a:latin typeface="Arial"/>
                        <a:ea typeface="Times New Roman"/>
                        <a:cs typeface="Times New Roman"/>
                      </a:endParaRPr>
                    </a:p>
                  </a:txBody>
                  <a:tcPr marL="68580" marR="68580" marT="0" marB="0"/>
                </a:tc>
              </a:tr>
              <a:tr h="846321">
                <a:tc>
                  <a:txBody>
                    <a:bodyPr/>
                    <a:lstStyle/>
                    <a:p>
                      <a:pPr marL="0" marR="0" algn="l">
                        <a:spcBef>
                          <a:spcPts val="0"/>
                        </a:spcBef>
                        <a:spcAft>
                          <a:spcPts val="0"/>
                        </a:spcAft>
                      </a:pPr>
                      <a:r>
                        <a:rPr lang="en-US" sz="2800">
                          <a:effectLst/>
                        </a:rPr>
                        <a:t>Amount of offers accepted</a:t>
                      </a:r>
                      <a:endParaRPr lang="en-US" sz="2400">
                        <a:effectLst/>
                        <a:latin typeface="Arial"/>
                        <a:ea typeface="Times New Roman"/>
                        <a:cs typeface="Times New Roman"/>
                      </a:endParaRPr>
                    </a:p>
                  </a:txBody>
                  <a:tcPr marL="68580" marR="68580" marT="0" marB="0" anchor="ctr"/>
                </a:tc>
                <a:tc>
                  <a:txBody>
                    <a:bodyPr/>
                    <a:lstStyle/>
                    <a:p>
                      <a:pPr marL="0" marR="0" algn="r">
                        <a:spcBef>
                          <a:spcPts val="0"/>
                        </a:spcBef>
                        <a:spcAft>
                          <a:spcPts val="0"/>
                        </a:spcAft>
                      </a:pPr>
                      <a:r>
                        <a:rPr lang="en-US" sz="2400" baseline="0">
                          <a:solidFill>
                            <a:schemeClr val="tx2"/>
                          </a:solidFill>
                          <a:effectLst/>
                        </a:rPr>
                        <a:t>195,652  </a:t>
                      </a:r>
                      <a:endParaRPr lang="en-US" sz="2000" baseline="0">
                        <a:solidFill>
                          <a:schemeClr val="tx2"/>
                        </a:solidFill>
                        <a:effectLst/>
                        <a:latin typeface="Arial"/>
                        <a:ea typeface="Times New Roman"/>
                        <a:cs typeface="Times New Roman"/>
                      </a:endParaRPr>
                    </a:p>
                  </a:txBody>
                  <a:tcPr marL="68580" marR="68580" marT="0" marB="0" anchor="b"/>
                </a:tc>
                <a:tc>
                  <a:txBody>
                    <a:bodyPr/>
                    <a:lstStyle/>
                    <a:p>
                      <a:pPr marL="0" marR="0" algn="l">
                        <a:spcBef>
                          <a:spcPts val="0"/>
                        </a:spcBef>
                        <a:spcAft>
                          <a:spcPts val="0"/>
                        </a:spcAft>
                      </a:pPr>
                      <a:r>
                        <a:rPr lang="en-US" sz="2400" baseline="0">
                          <a:solidFill>
                            <a:schemeClr val="tx2"/>
                          </a:solidFill>
                          <a:effectLst/>
                        </a:rPr>
                        <a:t>195,379  </a:t>
                      </a:r>
                      <a:endParaRPr lang="en-US" sz="2000" baseline="0">
                        <a:solidFill>
                          <a:schemeClr val="tx2"/>
                        </a:solidFill>
                        <a:effectLst/>
                        <a:latin typeface="Arial"/>
                        <a:ea typeface="Times New Roman"/>
                        <a:cs typeface="Times New Roman"/>
                      </a:endParaRPr>
                    </a:p>
                  </a:txBody>
                  <a:tcPr marL="68580" marR="68580" marT="0" marB="0" anchor="b"/>
                </a:tc>
                <a:tc>
                  <a:txBody>
                    <a:bodyPr/>
                    <a:lstStyle/>
                    <a:p>
                      <a:pPr marL="0" marR="0" algn="l">
                        <a:spcBef>
                          <a:spcPts val="0"/>
                        </a:spcBef>
                        <a:spcAft>
                          <a:spcPts val="0"/>
                        </a:spcAft>
                      </a:pPr>
                      <a:r>
                        <a:rPr lang="en-US" sz="2400" baseline="0" dirty="0">
                          <a:solidFill>
                            <a:schemeClr val="tx2"/>
                          </a:solidFill>
                          <a:effectLst/>
                        </a:rPr>
                        <a:t>179,354  </a:t>
                      </a:r>
                      <a:endParaRPr lang="en-US" sz="2000" baseline="0" dirty="0">
                        <a:solidFill>
                          <a:schemeClr val="tx2"/>
                        </a:solidFill>
                        <a:effectLst/>
                        <a:latin typeface="Arial"/>
                        <a:ea typeface="Times New Roman"/>
                        <a:cs typeface="Times New Roman"/>
                      </a:endParaRPr>
                    </a:p>
                  </a:txBody>
                  <a:tcPr marL="68580" marR="68580" marT="0" marB="0" anchor="b"/>
                </a:tc>
              </a:tr>
              <a:tr h="846321">
                <a:tc>
                  <a:txBody>
                    <a:bodyPr/>
                    <a:lstStyle/>
                    <a:p>
                      <a:pPr marL="0" marR="0" algn="l">
                        <a:spcBef>
                          <a:spcPts val="0"/>
                        </a:spcBef>
                        <a:spcAft>
                          <a:spcPts val="0"/>
                        </a:spcAft>
                      </a:pPr>
                      <a:r>
                        <a:rPr lang="en-US" sz="2400" dirty="0" smtClean="0">
                          <a:effectLst/>
                          <a:latin typeface="Arial"/>
                          <a:ea typeface="Times New Roman"/>
                          <a:cs typeface="Times New Roman"/>
                        </a:rPr>
                        <a:t>% accepted</a:t>
                      </a:r>
                      <a:endParaRPr lang="en-US" sz="2400" dirty="0">
                        <a:effectLst/>
                        <a:latin typeface="Arial"/>
                        <a:ea typeface="Times New Roman"/>
                        <a:cs typeface="Times New Roman"/>
                      </a:endParaRPr>
                    </a:p>
                  </a:txBody>
                  <a:tcPr marL="68580" marR="68580" marT="0" marB="0" anchor="ctr"/>
                </a:tc>
                <a:tc>
                  <a:txBody>
                    <a:bodyPr/>
                    <a:lstStyle/>
                    <a:p>
                      <a:pPr marL="0" marR="0" algn="r">
                        <a:spcBef>
                          <a:spcPts val="0"/>
                        </a:spcBef>
                        <a:spcAft>
                          <a:spcPts val="0"/>
                        </a:spcAft>
                      </a:pPr>
                      <a:r>
                        <a:rPr lang="en-US" sz="3200" b="1" baseline="0" dirty="0" smtClean="0">
                          <a:solidFill>
                            <a:schemeClr val="tx2"/>
                          </a:solidFill>
                          <a:effectLst/>
                          <a:latin typeface="Arial"/>
                          <a:ea typeface="Times New Roman"/>
                          <a:cs typeface="Times New Roman"/>
                        </a:rPr>
                        <a:t>38%</a:t>
                      </a:r>
                      <a:endParaRPr lang="en-US" sz="3200" b="1" baseline="0" dirty="0">
                        <a:solidFill>
                          <a:schemeClr val="tx2"/>
                        </a:solidFill>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3200" b="1" baseline="0" dirty="0" smtClean="0">
                          <a:solidFill>
                            <a:schemeClr val="tx2"/>
                          </a:solidFill>
                          <a:effectLst/>
                          <a:latin typeface="Arial"/>
                          <a:ea typeface="Times New Roman"/>
                          <a:cs typeface="Times New Roman"/>
                        </a:rPr>
                        <a:t>42%</a:t>
                      </a:r>
                      <a:endParaRPr lang="en-US" sz="3200" b="1" baseline="0" dirty="0">
                        <a:solidFill>
                          <a:schemeClr val="tx2"/>
                        </a:solidFill>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3200" b="1" baseline="0" dirty="0" smtClean="0">
                          <a:solidFill>
                            <a:schemeClr val="tx2"/>
                          </a:solidFill>
                          <a:effectLst/>
                          <a:latin typeface="Arial"/>
                          <a:ea typeface="Times New Roman"/>
                          <a:cs typeface="Times New Roman"/>
                        </a:rPr>
                        <a:t>40%</a:t>
                      </a:r>
                      <a:endParaRPr lang="en-US" sz="3200" b="1" baseline="0" dirty="0">
                        <a:solidFill>
                          <a:schemeClr val="tx2"/>
                        </a:solidFill>
                        <a:effectLst/>
                        <a:latin typeface="Arial"/>
                        <a:ea typeface="Times New Roman"/>
                        <a:cs typeface="Times New Roman"/>
                      </a:endParaRPr>
                    </a:p>
                  </a:txBody>
                  <a:tcPr marL="68580" marR="68580" marT="0" marB="0" anchor="b"/>
                </a:tc>
              </a:tr>
            </a:tbl>
          </a:graphicData>
        </a:graphic>
      </p:graphicFrame>
      <p:sp>
        <p:nvSpPr>
          <p:cNvPr id="69636" name="Date Placeholder 3"/>
          <p:cNvSpPr>
            <a:spLocks noGrp="1"/>
          </p:cNvSpPr>
          <p:nvPr>
            <p:ph type="dt" sz="quarter" idx="10"/>
          </p:nvPr>
        </p:nvSpPr>
        <p:spPr>
          <a:noFill/>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18997460-8D14-4170-A8BA-436F731CF65C}" type="datetime1">
              <a:rPr lang="en-US" altLang="en-US" sz="1400" smtClean="0"/>
              <a:pPr>
                <a:spcBef>
                  <a:spcPct val="0"/>
                </a:spcBef>
                <a:buClrTx/>
                <a:buSzTx/>
                <a:buFontTx/>
                <a:buNone/>
              </a:pPr>
              <a:t>1/27/2016</a:t>
            </a:fld>
            <a:endParaRPr lang="en-US" altLang="en-US" sz="1400" dirty="0" smtClean="0"/>
          </a:p>
        </p:txBody>
      </p:sp>
      <p:sp>
        <p:nvSpPr>
          <p:cNvPr id="69637" name="Footer Placeholder 4"/>
          <p:cNvSpPr>
            <a:spLocks noGrp="1"/>
          </p:cNvSpPr>
          <p:nvPr>
            <p:ph type="ftr" sz="quarter" idx="4294967295"/>
          </p:nvPr>
        </p:nvSpPr>
        <p:spPr>
          <a:xfrm>
            <a:off x="3657600" y="6243638"/>
            <a:ext cx="2895600" cy="457200"/>
          </a:xfrm>
          <a:prstGeom prst="rect">
            <a:avLst/>
          </a:prstGeom>
          <a:noFill/>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r>
              <a:rPr lang="en-US" altLang="en-US" sz="1400" dirty="0" smtClean="0"/>
              <a:t>Robert E. McKenzie 312.876.6927  Arnstein &amp; Lehr LLP</a:t>
            </a:r>
          </a:p>
        </p:txBody>
      </p:sp>
      <p:sp>
        <p:nvSpPr>
          <p:cNvPr id="69638" name="Slide Number Placeholder 5"/>
          <p:cNvSpPr>
            <a:spLocks noGrp="1"/>
          </p:cNvSpPr>
          <p:nvPr>
            <p:ph type="sldNum" sz="quarter" idx="4294967295"/>
          </p:nvPr>
        </p:nvSpPr>
        <p:spPr>
          <a:xfrm>
            <a:off x="7042150" y="6243638"/>
            <a:ext cx="1905000" cy="457200"/>
          </a:xfrm>
          <a:prstGeom prst="rect">
            <a:avLst/>
          </a:prstGeom>
          <a:noFill/>
        </p:spPr>
        <p:txBody>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fld id="{329F420A-0E1A-43F6-8970-C47FFB21C7D1}" type="slidenum">
              <a:rPr lang="en-US" altLang="en-US" sz="1400" smtClean="0"/>
              <a:pPr>
                <a:spcBef>
                  <a:spcPct val="0"/>
                </a:spcBef>
                <a:buClrTx/>
                <a:buSzTx/>
                <a:buFontTx/>
                <a:buNone/>
              </a:pPr>
              <a:t>5</a:t>
            </a:fld>
            <a:endParaRPr lang="en-US" altLang="en-US" sz="1400" dirty="0" smtClean="0"/>
          </a:p>
        </p:txBody>
      </p:sp>
      <p:sp>
        <p:nvSpPr>
          <p:cNvPr id="9" name="Text Box 25"/>
          <p:cNvSpPr txBox="1">
            <a:spLocks noChangeArrowheads="1"/>
          </p:cNvSpPr>
          <p:nvPr/>
        </p:nvSpPr>
        <p:spPr bwMode="auto">
          <a:xfrm>
            <a:off x="5056188" y="6932613"/>
            <a:ext cx="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 name="Text Box 25"/>
          <p:cNvSpPr txBox="1">
            <a:spLocks noChangeArrowheads="1"/>
          </p:cNvSpPr>
          <p:nvPr/>
        </p:nvSpPr>
        <p:spPr bwMode="auto">
          <a:xfrm>
            <a:off x="5056188" y="6932613"/>
            <a:ext cx="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1" name="Text Box 25"/>
          <p:cNvSpPr txBox="1">
            <a:spLocks noChangeArrowheads="1"/>
          </p:cNvSpPr>
          <p:nvPr/>
        </p:nvSpPr>
        <p:spPr bwMode="auto">
          <a:xfrm>
            <a:off x="5056188" y="6932613"/>
            <a:ext cx="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 name="Text Box 25"/>
          <p:cNvSpPr txBox="1">
            <a:spLocks noChangeArrowheads="1"/>
          </p:cNvSpPr>
          <p:nvPr/>
        </p:nvSpPr>
        <p:spPr bwMode="auto">
          <a:xfrm>
            <a:off x="5056188" y="6932613"/>
            <a:ext cx="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 name="Rectangle 5"/>
          <p:cNvSpPr>
            <a:spLocks noChangeArrowheads="1"/>
          </p:cNvSpPr>
          <p:nvPr/>
        </p:nvSpPr>
        <p:spPr bwMode="auto">
          <a:xfrm>
            <a:off x="2046288" y="33512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40747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1"/>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dirty="0" smtClean="0">
                <a:latin typeface="Arial" charset="0"/>
              </a:rPr>
              <a:t>Robert E. McKenzie 312.876.6927</a:t>
            </a:r>
          </a:p>
        </p:txBody>
      </p:sp>
      <p:sp>
        <p:nvSpPr>
          <p:cNvPr id="9219" name="Slide Number Placeholder 3"/>
          <p:cNvSpPr>
            <a:spLocks noGrp="1"/>
          </p:cNvSpPr>
          <p:nvPr>
            <p:ph type="sldNum" sz="quarter" idx="12"/>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8281462-971A-4612-AC54-BE7A78AA93AE}" type="slidenum">
              <a:rPr lang="en-US" smtClean="0">
                <a:latin typeface="Arial" charset="0"/>
              </a:rPr>
              <a:pPr/>
              <a:t>6</a:t>
            </a:fld>
            <a:endParaRPr lang="en-US" dirty="0" smtClean="0">
              <a:latin typeface="Arial" charset="0"/>
            </a:endParaRPr>
          </a:p>
        </p:txBody>
      </p:sp>
      <p:sp>
        <p:nvSpPr>
          <p:cNvPr id="9220" name="Rectangle 2"/>
          <p:cNvSpPr>
            <a:spLocks noChangeArrowheads="1"/>
          </p:cNvSpPr>
          <p:nvPr/>
        </p:nvSpPr>
        <p:spPr bwMode="auto">
          <a:xfrm>
            <a:off x="0" y="2986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en-US" sz="2400" dirty="0"/>
          </a:p>
        </p:txBody>
      </p:sp>
      <p:pic>
        <p:nvPicPr>
          <p:cNvPr id="922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75187"/>
            <a:ext cx="10591800" cy="2396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93B9C58-13E7-4208-AB67-88EDAB2C484D}" type="datetime1">
              <a:rPr lang="en-US" smtClean="0">
                <a:latin typeface="Arial" charset="0"/>
              </a:rPr>
              <a:pPr/>
              <a:t>1/27/2016</a:t>
            </a:fld>
            <a:endParaRPr lang="en-US" dirty="0" smtClean="0">
              <a:latin typeface="Arial" charset="0"/>
            </a:endParaRPr>
          </a:p>
        </p:txBody>
      </p:sp>
    </p:spTree>
    <p:extLst>
      <p:ext uri="{BB962C8B-B14F-4D97-AF65-F5344CB8AC3E}">
        <p14:creationId xmlns:p14="http://schemas.microsoft.com/office/powerpoint/2010/main" val="3824383961"/>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68" y="0"/>
            <a:ext cx="10074442" cy="6416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5886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Allowable Expenses</a:t>
            </a:r>
          </a:p>
        </p:txBody>
      </p:sp>
      <p:sp>
        <p:nvSpPr>
          <p:cNvPr id="10243" name="Content Placeholder 2"/>
          <p:cNvSpPr>
            <a:spLocks noGrp="1"/>
          </p:cNvSpPr>
          <p:nvPr>
            <p:ph idx="1"/>
          </p:nvPr>
        </p:nvSpPr>
        <p:spPr/>
        <p:txBody>
          <a:bodyPr/>
          <a:lstStyle/>
          <a:p>
            <a:pPr eaLnBrk="1" hangingPunct="1"/>
            <a:r>
              <a:rPr lang="en-US" dirty="0" smtClean="0"/>
              <a:t>3-15 IRS issued revised allowable expense tables which are not a substantial improvement from 2013 and 2014</a:t>
            </a:r>
          </a:p>
        </p:txBody>
      </p:sp>
      <p:sp>
        <p:nvSpPr>
          <p:cNvPr id="10244" name="Footer Placeholder 3"/>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dirty="0" smtClean="0">
                <a:latin typeface="Arial" charset="0"/>
              </a:rPr>
              <a:t>Robert E. McKenzie 312.876.6927</a:t>
            </a:r>
          </a:p>
        </p:txBody>
      </p:sp>
      <p:sp>
        <p:nvSpPr>
          <p:cNvPr id="10245" name="Slide Number Placeholder 4"/>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D76F50F-B5B0-4E58-AE7C-B4547F9C75E3}" type="slidenum">
              <a:rPr lang="en-US" smtClean="0">
                <a:latin typeface="Arial" charset="0"/>
              </a:rPr>
              <a:pPr/>
              <a:t>8</a:t>
            </a:fld>
            <a:endParaRPr lang="en-US" dirty="0" smtClean="0">
              <a:latin typeface="Arial" charset="0"/>
            </a:endParaRPr>
          </a:p>
        </p:txBody>
      </p:sp>
      <p:sp>
        <p:nvSpPr>
          <p:cNvPr id="10246"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4F13057-9D35-4D3D-B75C-D1346142E7F5}" type="datetime1">
              <a:rPr lang="en-US" smtClean="0">
                <a:latin typeface="Arial" charset="0"/>
              </a:rPr>
              <a:pPr/>
              <a:t>1/27/2016</a:t>
            </a:fld>
            <a:endParaRPr lang="en-US" dirty="0" smtClean="0">
              <a:latin typeface="Arial" charset="0"/>
            </a:endParaRPr>
          </a:p>
        </p:txBody>
      </p:sp>
    </p:spTree>
    <p:extLst>
      <p:ext uri="{BB962C8B-B14F-4D97-AF65-F5344CB8AC3E}">
        <p14:creationId xmlns:p14="http://schemas.microsoft.com/office/powerpoint/2010/main" val="4120285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4294967295"/>
          </p:nvPr>
        </p:nvSpPr>
        <p:spPr>
          <a:xfrm>
            <a:off x="3124200" y="6248400"/>
            <a:ext cx="28956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dirty="0" smtClean="0">
                <a:latin typeface="Arial" charset="0"/>
              </a:rPr>
              <a:t>Robert E. McKenzie 312.876.6927</a:t>
            </a:r>
          </a:p>
        </p:txBody>
      </p:sp>
      <p:sp>
        <p:nvSpPr>
          <p:cNvPr id="11267" name="Slide Number Placeholder 5"/>
          <p:cNvSpPr>
            <a:spLocks noGrp="1"/>
          </p:cNvSpPr>
          <p:nvPr>
            <p:ph type="sldNum" sz="quarter" idx="4294967295"/>
          </p:nvPr>
        </p:nvSpPr>
        <p:spPr>
          <a:xfrm>
            <a:off x="6781800" y="6248400"/>
            <a:ext cx="1905000" cy="457200"/>
          </a:xfrm>
          <a:prstGeom prst="rect">
            <a:avLst/>
          </a:prstGeom>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A0A8246-1140-4D7B-8CEC-EF5F866B0911}" type="slidenum">
              <a:rPr lang="en-US" smtClean="0">
                <a:latin typeface="Arial" charset="0"/>
              </a:rPr>
              <a:pPr/>
              <a:t>9</a:t>
            </a:fld>
            <a:endParaRPr lang="en-US" dirty="0" smtClean="0">
              <a:latin typeface="Arial" charset="0"/>
            </a:endParaRPr>
          </a:p>
        </p:txBody>
      </p:sp>
      <p:sp>
        <p:nvSpPr>
          <p:cNvPr id="11268" name="Rectangle 2"/>
          <p:cNvSpPr>
            <a:spLocks noGrp="1" noChangeArrowheads="1"/>
          </p:cNvSpPr>
          <p:nvPr>
            <p:ph type="title"/>
          </p:nvPr>
        </p:nvSpPr>
        <p:spPr>
          <a:xfrm>
            <a:off x="381000" y="990600"/>
            <a:ext cx="8382000" cy="990600"/>
          </a:xfrm>
        </p:spPr>
        <p:txBody>
          <a:bodyPr/>
          <a:lstStyle/>
          <a:p>
            <a:pPr eaLnBrk="1" hangingPunct="1"/>
            <a:r>
              <a:rPr lang="en-US" b="1" dirty="0" smtClean="0"/>
              <a:t>Allowable Expenses</a:t>
            </a:r>
          </a:p>
        </p:txBody>
      </p:sp>
      <p:sp>
        <p:nvSpPr>
          <p:cNvPr id="11269" name="Rectangle 3"/>
          <p:cNvSpPr>
            <a:spLocks noGrp="1" noChangeArrowheads="1"/>
          </p:cNvSpPr>
          <p:nvPr>
            <p:ph type="body" idx="1"/>
          </p:nvPr>
        </p:nvSpPr>
        <p:spPr>
          <a:xfrm>
            <a:off x="538163" y="2146300"/>
            <a:ext cx="8148637" cy="3903663"/>
          </a:xfrm>
        </p:spPr>
        <p:txBody>
          <a:bodyPr/>
          <a:lstStyle/>
          <a:p>
            <a:pPr eaLnBrk="1" hangingPunct="1"/>
            <a:r>
              <a:rPr lang="en-US" dirty="0" smtClean="0"/>
              <a:t>Allowable Expenses Used for I/A’s over $50,000 &amp; OIC</a:t>
            </a:r>
          </a:p>
          <a:p>
            <a:pPr lvl="2" eaLnBrk="1" hangingPunct="1">
              <a:buFontTx/>
              <a:buAutoNum type="alphaUcPeriod"/>
            </a:pPr>
            <a:r>
              <a:rPr lang="en-US" b="1" dirty="0" smtClean="0"/>
              <a:t>National Standards</a:t>
            </a:r>
          </a:p>
          <a:p>
            <a:pPr lvl="2" eaLnBrk="1" hangingPunct="1">
              <a:buFontTx/>
              <a:buAutoNum type="alphaUcPeriod"/>
            </a:pPr>
            <a:r>
              <a:rPr lang="en-US" b="1" dirty="0" smtClean="0"/>
              <a:t>Medical expenses</a:t>
            </a:r>
          </a:p>
          <a:p>
            <a:pPr lvl="2" eaLnBrk="1" hangingPunct="1">
              <a:buFontTx/>
              <a:buAutoNum type="alphaUcPeriod"/>
            </a:pPr>
            <a:r>
              <a:rPr lang="en-US" b="1" dirty="0" smtClean="0"/>
              <a:t>Regional Standards   </a:t>
            </a:r>
          </a:p>
          <a:p>
            <a:pPr lvl="2" eaLnBrk="1" hangingPunct="1">
              <a:buFontTx/>
              <a:buAutoNum type="alphaUcPeriod"/>
            </a:pPr>
            <a:r>
              <a:rPr lang="en-US" b="1" dirty="0" smtClean="0"/>
              <a:t>Local Standards    </a:t>
            </a:r>
          </a:p>
          <a:p>
            <a:pPr lvl="2" eaLnBrk="1" hangingPunct="1">
              <a:buFontTx/>
              <a:buAutoNum type="alphaUcPeriod"/>
            </a:pPr>
            <a:r>
              <a:rPr lang="en-US" b="1" dirty="0" smtClean="0"/>
              <a:t>Necessary for production of income or health &amp; welfare of the family</a:t>
            </a:r>
          </a:p>
          <a:p>
            <a:pPr eaLnBrk="1" hangingPunct="1">
              <a:buFont typeface="Wingdings" pitchFamily="2" charset="2"/>
              <a:buNone/>
            </a:pPr>
            <a:endParaRPr lang="en-US" dirty="0" smtClean="0">
              <a:latin typeface="Verdana" pitchFamily="34" charset="0"/>
            </a:endParaRPr>
          </a:p>
        </p:txBody>
      </p:sp>
      <p:sp>
        <p:nvSpPr>
          <p:cNvPr id="11270" name="Date Placeholder 1"/>
          <p:cNvSpPr>
            <a:spLocks noGrp="1"/>
          </p:cNvSpPr>
          <p:nvPr>
            <p:ph type="dt" sz="quarter" idx="10"/>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4AF9BF6-0741-4B59-8F68-E58995EB8331}" type="datetime1">
              <a:rPr lang="en-US" smtClean="0">
                <a:latin typeface="Arial" charset="0"/>
              </a:rPr>
              <a:pPr/>
              <a:t>1/27/2016</a:t>
            </a:fld>
            <a:endParaRPr lang="en-US" dirty="0" smtClean="0">
              <a:latin typeface="Arial" charset="0"/>
            </a:endParaRPr>
          </a:p>
        </p:txBody>
      </p:sp>
    </p:spTree>
    <p:extLst>
      <p:ext uri="{BB962C8B-B14F-4D97-AF65-F5344CB8AC3E}">
        <p14:creationId xmlns:p14="http://schemas.microsoft.com/office/powerpoint/2010/main" val="1643637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onf Tax">
  <a:themeElements>
    <a:clrScheme name="AICPA_2011">
      <a:dk1>
        <a:sysClr val="windowText" lastClr="000000"/>
      </a:dk1>
      <a:lt1>
        <a:sysClr val="window" lastClr="FFFFFF"/>
      </a:lt1>
      <a:dk2>
        <a:srgbClr val="1F497D"/>
      </a:dk2>
      <a:lt2>
        <a:srgbClr val="EEECE1"/>
      </a:lt2>
      <a:accent1>
        <a:srgbClr val="376092"/>
      </a:accent1>
      <a:accent2>
        <a:srgbClr val="953735"/>
      </a:accent2>
      <a:accent3>
        <a:srgbClr val="77933C"/>
      </a:accent3>
      <a:accent4>
        <a:srgbClr val="604A7B"/>
      </a:accent4>
      <a:accent5>
        <a:srgbClr val="31859C"/>
      </a:accent5>
      <a:accent6>
        <a:srgbClr val="E46C0A"/>
      </a:accent6>
      <a:hlink>
        <a:srgbClr val="0000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ED5FED2FDF524D9F8AE6EB64814A76" ma:contentTypeVersion="0" ma:contentTypeDescription="Create a new document." ma:contentTypeScope="" ma:versionID="689b64b3d75229d7651a1440f892b94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AF14795-388D-4D5D-9BAA-0CAA59A5FE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BDC028D-E5B1-461C-BB61-2A5A49FD1831}">
  <ds:schemaRefs>
    <ds:schemaRef ds:uri="http://schemas.microsoft.com/sharepoint/v3/contenttype/forms"/>
  </ds:schemaRefs>
</ds:datastoreItem>
</file>

<file path=customXml/itemProps3.xml><?xml version="1.0" encoding="utf-8"?>
<ds:datastoreItem xmlns:ds="http://schemas.openxmlformats.org/officeDocument/2006/customXml" ds:itemID="{AB7E0B5A-0AC0-4BD2-805C-01870E99D236}">
  <ds:schemaRefs>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Conf Tax</Template>
  <TotalTime>0</TotalTime>
  <Words>1904</Words>
  <Application>Microsoft Office PowerPoint</Application>
  <PresentationFormat>On-screen Show (4:3)</PresentationFormat>
  <Paragraphs>278</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Conf Tax</vt:lpstr>
      <vt:lpstr>Offers In Compromise</vt:lpstr>
      <vt:lpstr>MCKENZIE’S PRIME DIRECTIVE</vt:lpstr>
      <vt:lpstr>OFFERS IN COMPROMISE</vt:lpstr>
      <vt:lpstr>Higher User Fee</vt:lpstr>
      <vt:lpstr>OIC’s </vt:lpstr>
      <vt:lpstr>PowerPoint Presentation</vt:lpstr>
      <vt:lpstr>PowerPoint Presentation</vt:lpstr>
      <vt:lpstr>Allowable Expenses</vt:lpstr>
      <vt:lpstr>Allowable Expenses</vt:lpstr>
      <vt:lpstr>New OIC Forms</vt:lpstr>
      <vt:lpstr>NEW FRESH START INITIATIVE</vt:lpstr>
      <vt:lpstr>Reduced Valuation of Assets  </vt:lpstr>
      <vt:lpstr>Future Income Component  </vt:lpstr>
      <vt:lpstr>IRC Sec. 7122(c)(2)(B)</vt:lpstr>
      <vt:lpstr>TIPRA 2005</vt:lpstr>
      <vt:lpstr>PERIODIC PAYMENT OFFERS-</vt:lpstr>
      <vt:lpstr>RULES OF APPLICATION-</vt:lpstr>
      <vt:lpstr>Calculation of Future Income </vt:lpstr>
      <vt:lpstr>Examples of Periodic Offers</vt:lpstr>
      <vt:lpstr>Ability to Pay over Life of SOL</vt:lpstr>
      <vt:lpstr>Summary of 5-21-12 Changes</vt:lpstr>
      <vt:lpstr>2011 Offers in Compromise Changes</vt:lpstr>
      <vt:lpstr> 2010 Fresh Start</vt:lpstr>
      <vt:lpstr>Future Income for Offers in Compromise</vt:lpstr>
      <vt:lpstr>Income Averaging Addressed</vt:lpstr>
      <vt:lpstr>Facts and Circumstances Approach Directed</vt:lpstr>
      <vt:lpstr>Corporate Trust Fund Liabilities</vt:lpstr>
      <vt:lpstr>IRM 5.8.5.5 Future Income Collateral</vt:lpstr>
      <vt:lpstr>Future Income Collaterals</vt:lpstr>
      <vt:lpstr>Collateral Agreements</vt:lpstr>
      <vt:lpstr>IRM 5.8.10.2.2 Offers In Compromise Before Bankruptcy </vt:lpstr>
      <vt:lpstr>Help for People Who Owe Taxes Pgs. </vt:lpstr>
      <vt:lpstr>HAVE A LESS  TAXING YEAR!!!!!  Thank You!!</vt:lpstr>
    </vt:vector>
  </TitlesOfParts>
  <Manager/>
  <Company/>
  <LinksUpToDate>false</LinksUpToDate>
  <SharedDoc>false</SharedDoc>
  <HyperlinksChanged>false</HyperlinksChanged>
  <AppVersion>14.0000</AppVersion>
</Properties>
</file>

<file path=docProps/core.xml><?xml version="1.0" encoding="utf-8"?>
<coreProperties xmlns:dc="http://purl.org/dc/elements/1.1/" xmlns:dcterms="http://purl.org/dc/terms/" xmlns:xsi="http://www.w3.org/2001/XMLSchema-instance" xmlns="http://schemas.openxmlformats.org/package/2006/metadata/core-properties">
  <dc:title/>
  <dc:creator/>
  <revision>1</revision>
  <dcterms:created xsi:type="dcterms:W3CDTF">2016-01-27T17:07:22.9174798Z</dcterms:created>
</coreProperties>
</file>